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7" r:id="rId1"/>
  </p:sldMasterIdLst>
  <p:notesMasterIdLst>
    <p:notesMasterId r:id="rId42"/>
  </p:notesMasterIdLst>
  <p:sldIdLst>
    <p:sldId id="256" r:id="rId2"/>
    <p:sldId id="376" r:id="rId3"/>
    <p:sldId id="434" r:id="rId4"/>
    <p:sldId id="257" r:id="rId5"/>
    <p:sldId id="375" r:id="rId6"/>
    <p:sldId id="398" r:id="rId7"/>
    <p:sldId id="397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33" r:id="rId20"/>
    <p:sldId id="410" r:id="rId21"/>
    <p:sldId id="411" r:id="rId22"/>
    <p:sldId id="412" r:id="rId23"/>
    <p:sldId id="413" r:id="rId24"/>
    <p:sldId id="415" r:id="rId25"/>
    <p:sldId id="427" r:id="rId26"/>
    <p:sldId id="416" r:id="rId27"/>
    <p:sldId id="417" r:id="rId28"/>
    <p:sldId id="418" r:id="rId29"/>
    <p:sldId id="419" r:id="rId30"/>
    <p:sldId id="420" r:id="rId31"/>
    <p:sldId id="421" r:id="rId32"/>
    <p:sldId id="423" r:id="rId33"/>
    <p:sldId id="424" r:id="rId34"/>
    <p:sldId id="426" r:id="rId35"/>
    <p:sldId id="428" r:id="rId36"/>
    <p:sldId id="429" r:id="rId37"/>
    <p:sldId id="430" r:id="rId38"/>
    <p:sldId id="431" r:id="rId39"/>
    <p:sldId id="432" r:id="rId40"/>
    <p:sldId id="38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A9"/>
    <a:srgbClr val="F6ECE2"/>
    <a:srgbClr val="3138AC"/>
    <a:srgbClr val="252A81"/>
    <a:srgbClr val="191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7" autoAdjust="0"/>
    <p:restoredTop sz="96024" autoAdjust="0"/>
  </p:normalViewPr>
  <p:slideViewPr>
    <p:cSldViewPr snapToGrid="0" snapToObjects="1">
      <p:cViewPr varScale="1">
        <p:scale>
          <a:sx n="101" d="100"/>
          <a:sy n="101" d="100"/>
        </p:scale>
        <p:origin x="13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全部过题统计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通过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46</c:v>
                </c:pt>
                <c:pt idx="3">
                  <c:v>0</c:v>
                </c:pt>
                <c:pt idx="4">
                  <c:v>48</c:v>
                </c:pt>
                <c:pt idx="5">
                  <c:v>0</c:v>
                </c:pt>
                <c:pt idx="6">
                  <c:v>2</c:v>
                </c:pt>
                <c:pt idx="7">
                  <c:v>15</c:v>
                </c:pt>
                <c:pt idx="8">
                  <c:v>55</c:v>
                </c:pt>
                <c:pt idx="9">
                  <c:v>14</c:v>
                </c:pt>
                <c:pt idx="10">
                  <c:v>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2-499A-9F2F-DA5068B60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提交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06119162640902E-3"/>
                  <c:y val="-0.36015325670498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32-499A-9F2F-DA5068B6040E}"/>
                </c:ext>
              </c:extLst>
            </c:dLbl>
            <c:dLbl>
              <c:idx val="1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32-499A-9F2F-DA5068B6040E}"/>
                </c:ext>
              </c:extLst>
            </c:dLbl>
            <c:dLbl>
              <c:idx val="2"/>
              <c:layout>
                <c:manualLayout>
                  <c:x val="-2.9521934859176797E-17"/>
                  <c:y val="-0.2426564495530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2-499A-9F2F-DA5068B6040E}"/>
                </c:ext>
              </c:extLst>
            </c:dLbl>
            <c:dLbl>
              <c:idx val="3"/>
              <c:layout>
                <c:manualLayout>
                  <c:x val="-5.9043869718353595E-17"/>
                  <c:y val="-5.61940245975001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866281207602678E-2"/>
                      <c:h val="6.18390804597701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32-499A-9F2F-DA5068B6040E}"/>
                </c:ext>
              </c:extLst>
            </c:dLbl>
            <c:dLbl>
              <c:idx val="4"/>
              <c:layout>
                <c:manualLayout>
                  <c:x val="-1.6103059581320451E-3"/>
                  <c:y val="-0.2758620689655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2-499A-9F2F-DA5068B6040E}"/>
                </c:ext>
              </c:extLst>
            </c:dLbl>
            <c:dLbl>
              <c:idx val="5"/>
              <c:layout>
                <c:manualLayout>
                  <c:x val="-1.6103059581321041E-3"/>
                  <c:y val="-6.641123882503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32-499A-9F2F-DA5068B6040E}"/>
                </c:ext>
              </c:extLst>
            </c:dLbl>
            <c:dLbl>
              <c:idx val="6"/>
              <c:layout>
                <c:manualLayout>
                  <c:x val="0"/>
                  <c:y val="-0.14303959131545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32-499A-9F2F-DA5068B6040E}"/>
                </c:ext>
              </c:extLst>
            </c:dLbl>
            <c:dLbl>
              <c:idx val="7"/>
              <c:layout>
                <c:manualLayout>
                  <c:x val="0"/>
                  <c:y val="-0.30395913154533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32-499A-9F2F-DA5068B6040E}"/>
                </c:ext>
              </c:extLst>
            </c:dLbl>
            <c:dLbl>
              <c:idx val="8"/>
              <c:layout>
                <c:manualLayout>
                  <c:x val="-8.0515297906603427E-3"/>
                  <c:y val="-0.22988505747126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32-499A-9F2F-DA5068B6040E}"/>
                </c:ext>
              </c:extLst>
            </c:dLbl>
            <c:dLbl>
              <c:idx val="9"/>
              <c:layout>
                <c:manualLayout>
                  <c:x val="1.6103059581320451E-3"/>
                  <c:y val="-0.33461047254150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32-499A-9F2F-DA5068B6040E}"/>
                </c:ext>
              </c:extLst>
            </c:dLbl>
            <c:dLbl>
              <c:idx val="10"/>
              <c:layout>
                <c:manualLayout>
                  <c:x val="1.1808773943670719E-16"/>
                  <c:y val="-0.25798212005108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32-499A-9F2F-DA5068B6040E}"/>
                </c:ext>
              </c:extLst>
            </c:dLbl>
            <c:dLbl>
              <c:idx val="11"/>
              <c:layout>
                <c:manualLayout>
                  <c:x val="0"/>
                  <c:y val="-0.12260536398467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32-499A-9F2F-DA5068B60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171</c:v>
                </c:pt>
                <c:pt idx="1">
                  <c:v>15</c:v>
                </c:pt>
                <c:pt idx="2">
                  <c:v>112</c:v>
                </c:pt>
                <c:pt idx="3">
                  <c:v>2</c:v>
                </c:pt>
                <c:pt idx="4">
                  <c:v>128</c:v>
                </c:pt>
                <c:pt idx="5">
                  <c:v>1</c:v>
                </c:pt>
                <c:pt idx="6">
                  <c:v>58</c:v>
                </c:pt>
                <c:pt idx="7">
                  <c:v>137</c:v>
                </c:pt>
                <c:pt idx="8">
                  <c:v>105</c:v>
                </c:pt>
                <c:pt idx="9">
                  <c:v>161</c:v>
                </c:pt>
                <c:pt idx="10">
                  <c:v>119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32-499A-9F2F-DA5068B6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6400768"/>
        <c:axId val="1886413248"/>
      </c:barChart>
      <c:catAx>
        <c:axId val="18864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6413248"/>
        <c:crosses val="autoZero"/>
        <c:auto val="1"/>
        <c:lblAlgn val="ctr"/>
        <c:lblOffset val="100"/>
        <c:noMultiLvlLbl val="0"/>
      </c:catAx>
      <c:valAx>
        <c:axId val="18864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640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E1A-EBEC-6E4F-B3D0-9EEBE2490507}" type="datetimeFigureOut">
              <a:rPr kumimoji="1" lang="zh-CN" altLang="en-US" smtClean="0"/>
              <a:t>2024/12/1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01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25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956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62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9612BDE-E61E-8D40-84CC-20E6FC2B20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424" y="2983971"/>
            <a:ext cx="6858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zh-CN" altLang="en-US" sz="1800" dirty="0">
              <a:effectLst/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18AEC02-5D85-474A-AEAD-FDF12F6D499A}"/>
              </a:ext>
            </a:extLst>
          </p:cNvPr>
          <p:cNvSpPr/>
          <p:nvPr userDrawn="1"/>
        </p:nvSpPr>
        <p:spPr>
          <a:xfrm>
            <a:off x="609597" y="1402663"/>
            <a:ext cx="7890933" cy="1058334"/>
          </a:xfrm>
          <a:prstGeom prst="roundRect">
            <a:avLst/>
          </a:prstGeom>
          <a:solidFill>
            <a:srgbClr val="3138AC"/>
          </a:solidFill>
          <a:effectLst>
            <a:outerShdw blurRad="50800" dist="38100" dir="654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55DDCC-95E7-C241-8F16-FF95178C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79813"/>
            <a:ext cx="6858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87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4C3A94-BDDD-4E47-AB7A-34C36F28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193800"/>
            <a:ext cx="78867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296C5C-EBD2-D143-AC4F-0DB23C2C0559}"/>
              </a:ext>
            </a:extLst>
          </p:cNvPr>
          <p:cNvSpPr/>
          <p:nvPr userDrawn="1"/>
        </p:nvSpPr>
        <p:spPr>
          <a:xfrm>
            <a:off x="0" y="0"/>
            <a:ext cx="9144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750240B-728E-0F48-8A04-0C32A05C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90"/>
            <a:ext cx="78867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08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BA236-12F6-FF40-9198-D45BCC57C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9872F-0807-7F4C-972A-F69648EDF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15862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33FA9A1-7B88-294E-B1D1-5AC0DD001314}"/>
              </a:ext>
            </a:extLst>
          </p:cNvPr>
          <p:cNvSpPr/>
          <p:nvPr userDrawn="1"/>
        </p:nvSpPr>
        <p:spPr>
          <a:xfrm>
            <a:off x="0" y="0"/>
            <a:ext cx="9144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3DFE20-DAD3-A14C-8B77-1D0ACFFC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90"/>
            <a:ext cx="78867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B6537B7-9F77-B545-841A-0E1FA407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5345"/>
            <a:ext cx="7886700" cy="4971618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D83409-9A2F-163A-6C86-DA435E7AA64B}"/>
              </a:ext>
            </a:extLst>
          </p:cNvPr>
          <p:cNvSpPr txBox="1"/>
          <p:nvPr userDrawn="1"/>
        </p:nvSpPr>
        <p:spPr>
          <a:xfrm>
            <a:off x="1988049" y="67603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9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D17EA-B5DC-A947-999F-3BA09F29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ACDC9E-5B3C-7649-98A2-66AFDFA0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309155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F0BD946-B5BA-504F-80A8-C6749F61BBD3}"/>
              </a:ext>
            </a:extLst>
          </p:cNvPr>
          <p:cNvSpPr/>
          <p:nvPr userDrawn="1"/>
        </p:nvSpPr>
        <p:spPr>
          <a:xfrm>
            <a:off x="0" y="0"/>
            <a:ext cx="9144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5D889-EBC8-A74A-A52D-D35CC5DDD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26067"/>
            <a:ext cx="38862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E8AAB-A6DD-DE43-B7A5-6297E5B86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26067"/>
            <a:ext cx="38862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BF8700A-EE5B-AA44-845F-A932FCA8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90"/>
            <a:ext cx="78867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850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B626A19-E0EE-3344-BECF-578F6B3691A1}"/>
              </a:ext>
            </a:extLst>
          </p:cNvPr>
          <p:cNvSpPr/>
          <p:nvPr userDrawn="1"/>
        </p:nvSpPr>
        <p:spPr>
          <a:xfrm>
            <a:off x="0" y="0"/>
            <a:ext cx="9144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A3DDF-4F2F-1D45-B4D4-3AC2D1E55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FA0345-A7B5-8143-B23D-3DAF7059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96A81A-F1A5-2046-B0A4-9C01DF3C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CB281C-3506-614C-82B8-B117A79C1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>
              <a:tabLst/>
            </a:pPr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CDD2EEB-0526-8546-B03F-B7E03D76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90"/>
            <a:ext cx="78867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009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FF11A6-A4E9-FC40-BA49-5AB35E591369}"/>
              </a:ext>
            </a:extLst>
          </p:cNvPr>
          <p:cNvSpPr/>
          <p:nvPr userDrawn="1"/>
        </p:nvSpPr>
        <p:spPr>
          <a:xfrm>
            <a:off x="0" y="0"/>
            <a:ext cx="9144000" cy="942109"/>
          </a:xfrm>
          <a:prstGeom prst="rect">
            <a:avLst/>
          </a:prstGeom>
          <a:gradFill flip="none" rotWithShape="1">
            <a:gsLst>
              <a:gs pos="40000">
                <a:srgbClr val="2C2DA9"/>
              </a:gs>
              <a:gs pos="13000">
                <a:srgbClr val="2C2DA9"/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4E12615-0D3B-D24B-BE3C-E1064015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490"/>
            <a:ext cx="78867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391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0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8EEDE-8712-4841-878C-74D5D95B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A61616-E9E6-4D4E-ACF0-05C1DFD7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tabLst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2F38AF-4BDF-CF47-9CD7-01E99508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374900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45CBF-7695-9841-9E88-FF0507BF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EEF8B0-7BDE-1347-9537-8464E4631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AD815E-FED2-7E46-854F-1D98CB4B1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5724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5F5D26-44A1-CA4B-894C-E92F940B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C3252C-A6BE-3D4F-B214-1E438BBDB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FE4E0D4-0A9E-B44F-8E15-1D2F726BFCC2}"/>
              </a:ext>
            </a:extLst>
          </p:cNvPr>
          <p:cNvSpPr/>
          <p:nvPr userDrawn="1"/>
        </p:nvSpPr>
        <p:spPr>
          <a:xfrm>
            <a:off x="0" y="6637866"/>
            <a:ext cx="3060000" cy="220134"/>
          </a:xfrm>
          <a:prstGeom prst="rect">
            <a:avLst/>
          </a:prstGeom>
          <a:solidFill>
            <a:srgbClr val="161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bg1"/>
                </a:solidFill>
              </a:rPr>
              <a:t>HGNUACM</a:t>
            </a:r>
            <a:r>
              <a:rPr kumimoji="1" lang="zh-CN" altLang="en-US" sz="1200" dirty="0">
                <a:solidFill>
                  <a:schemeClr val="bg1"/>
                </a:solidFill>
              </a:rPr>
              <a:t>实验室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880C11-3EB2-7C44-915C-0A735C8415A3}"/>
              </a:ext>
            </a:extLst>
          </p:cNvPr>
          <p:cNvSpPr/>
          <p:nvPr userDrawn="1"/>
        </p:nvSpPr>
        <p:spPr>
          <a:xfrm>
            <a:off x="3033000" y="6637867"/>
            <a:ext cx="3060000" cy="220133"/>
          </a:xfrm>
          <a:prstGeom prst="rect">
            <a:avLst/>
          </a:prstGeom>
          <a:solidFill>
            <a:srgbClr val="212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00" dirty="0">
                <a:solidFill>
                  <a:schemeClr val="bg1"/>
                </a:solidFill>
              </a:rPr>
              <a:t>2024</a:t>
            </a:r>
            <a:r>
              <a:rPr kumimoji="1" lang="zh-CN" altLang="en-US" sz="1000" dirty="0">
                <a:solidFill>
                  <a:schemeClr val="bg1"/>
                </a:solidFill>
              </a:rPr>
              <a:t>年第四届</a:t>
            </a:r>
            <a:r>
              <a:rPr kumimoji="1" lang="en-US" altLang="zh-CN" sz="1000" dirty="0">
                <a:solidFill>
                  <a:schemeClr val="bg1"/>
                </a:solidFill>
              </a:rPr>
              <a:t>『</a:t>
            </a:r>
            <a:r>
              <a:rPr kumimoji="1" lang="zh-CN" altLang="en-US" sz="1000" dirty="0">
                <a:solidFill>
                  <a:schemeClr val="bg1"/>
                </a:solidFill>
              </a:rPr>
              <a:t>小白杯</a:t>
            </a:r>
            <a:r>
              <a:rPr kumimoji="1" lang="en-US" altLang="zh-CN" sz="1000" dirty="0">
                <a:solidFill>
                  <a:schemeClr val="bg1"/>
                </a:solidFill>
              </a:rPr>
              <a:t>』</a:t>
            </a:r>
            <a:r>
              <a:rPr kumimoji="1" lang="zh-CN" altLang="en-US" sz="1000" dirty="0">
                <a:solidFill>
                  <a:schemeClr val="bg1"/>
                </a:solidFill>
              </a:rPr>
              <a:t>新生程序设计竞赛题解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0F64495-06B2-9846-A8DD-066D25B765BE}"/>
              </a:ext>
            </a:extLst>
          </p:cNvPr>
          <p:cNvSpPr/>
          <p:nvPr userDrawn="1"/>
        </p:nvSpPr>
        <p:spPr>
          <a:xfrm>
            <a:off x="6084000" y="6637866"/>
            <a:ext cx="3060000" cy="220134"/>
          </a:xfrm>
          <a:prstGeom prst="rect">
            <a:avLst/>
          </a:prstGeom>
          <a:solidFill>
            <a:srgbClr val="2B3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日期占位符 3">
            <a:extLst>
              <a:ext uri="{FF2B5EF4-FFF2-40B4-BE49-F238E27FC236}">
                <a16:creationId xmlns:a16="http://schemas.microsoft.com/office/drawing/2014/main" id="{97BAED3B-53C8-7041-817F-696DE6D8D146}"/>
              </a:ext>
            </a:extLst>
          </p:cNvPr>
          <p:cNvSpPr txBox="1">
            <a:spLocks/>
          </p:cNvSpPr>
          <p:nvPr userDrawn="1"/>
        </p:nvSpPr>
        <p:spPr>
          <a:xfrm>
            <a:off x="7328080" y="6637866"/>
            <a:ext cx="1021640" cy="220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5F0945-07F1-ED4A-8297-30DB81EF9BD1}" type="datetime1">
              <a:rPr lang="zh-CN" altLang="en-US" sz="1000" smtClean="0">
                <a:solidFill>
                  <a:schemeClr val="bg1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2024/12/1</a:t>
            </a:fld>
            <a:endParaRPr lang="en-US" sz="1000" dirty="0">
              <a:solidFill>
                <a:schemeClr val="bg1"/>
              </a:solidFill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16" name="日期占位符 3">
            <a:extLst>
              <a:ext uri="{FF2B5EF4-FFF2-40B4-BE49-F238E27FC236}">
                <a16:creationId xmlns:a16="http://schemas.microsoft.com/office/drawing/2014/main" id="{57D2C8FA-DD5C-BF4B-BBB3-42D100B8A34B}"/>
              </a:ext>
            </a:extLst>
          </p:cNvPr>
          <p:cNvSpPr txBox="1">
            <a:spLocks/>
          </p:cNvSpPr>
          <p:nvPr userDrawn="1"/>
        </p:nvSpPr>
        <p:spPr>
          <a:xfrm>
            <a:off x="8515350" y="6637865"/>
            <a:ext cx="546380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‹#›</a:t>
            </a:fld>
            <a:endParaRPr lang="en-US" sz="1000" dirty="0">
              <a:solidFill>
                <a:schemeClr val="bg1"/>
              </a:solidFill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A9A61F-FB7A-CD9F-8867-CD5E2738DFDD}"/>
              </a:ext>
            </a:extLst>
          </p:cNvPr>
          <p:cNvSpPr txBox="1"/>
          <p:nvPr userDrawn="1"/>
        </p:nvSpPr>
        <p:spPr>
          <a:xfrm>
            <a:off x="1669551" y="678608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611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CD09E414-2F98-194E-8665-83053DC49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423" y="3168385"/>
            <a:ext cx="6858000" cy="521229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3200" b="1" dirty="0">
                <a:solidFill>
                  <a:srgbClr val="2C2DA9"/>
                </a:solidFill>
              </a:rPr>
              <a:t>HGNUACM</a:t>
            </a:r>
            <a:r>
              <a:rPr kumimoji="1" lang="zh-CN" altLang="en-US" sz="3200" b="1" dirty="0">
                <a:solidFill>
                  <a:srgbClr val="2C2DA9"/>
                </a:solidFill>
              </a:rPr>
              <a:t>集训队  </a:t>
            </a:r>
            <a:r>
              <a:rPr kumimoji="1" lang="en-US" altLang="zh-CN" sz="3200" b="1" dirty="0">
                <a:solidFill>
                  <a:srgbClr val="2C2DA9"/>
                </a:solidFill>
              </a:rPr>
              <a:t>&amp;  HBUE IT</a:t>
            </a:r>
            <a:r>
              <a:rPr kumimoji="1" lang="zh-CN" altLang="en-US" sz="3200" b="1" dirty="0">
                <a:solidFill>
                  <a:srgbClr val="2C2DA9"/>
                </a:solidFill>
              </a:rPr>
              <a:t>协会</a:t>
            </a:r>
            <a:endParaRPr kumimoji="1" lang="en-US" altLang="zh-CN" sz="3200" b="1" dirty="0">
              <a:solidFill>
                <a:srgbClr val="2C2DA9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44ABD1-1944-F44C-8802-65FB700370FD}"/>
              </a:ext>
            </a:extLst>
          </p:cNvPr>
          <p:cNvSpPr/>
          <p:nvPr/>
        </p:nvSpPr>
        <p:spPr>
          <a:xfrm>
            <a:off x="3687160" y="5891561"/>
            <a:ext cx="1762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effectLst/>
              </a:rPr>
              <a:t>2024/12/1</a:t>
            </a:r>
            <a:endParaRPr lang="zh-CN" altLang="en-US" b="1" dirty="0">
              <a:effectLst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D2D936C-EA6B-6145-AD23-DAD309CA3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41" y="1539561"/>
            <a:ext cx="7837157" cy="848376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第四届</a:t>
            </a:r>
            <a:r>
              <a:rPr lang="en-US" altLang="zh-CN" b="1" dirty="0">
                <a:latin typeface="+mj-ea"/>
                <a:ea typeface="+mj-ea"/>
              </a:rPr>
              <a:t>『</a:t>
            </a:r>
            <a:r>
              <a:rPr lang="zh-CN" altLang="en-US" b="1" dirty="0">
                <a:latin typeface="+mj-ea"/>
                <a:ea typeface="+mj-ea"/>
              </a:rPr>
              <a:t>小白杯</a:t>
            </a:r>
            <a:r>
              <a:rPr lang="en-US" altLang="zh-CN" b="1" dirty="0">
                <a:latin typeface="+mj-ea"/>
                <a:ea typeface="+mj-ea"/>
              </a:rPr>
              <a:t>』ACM</a:t>
            </a:r>
            <a:r>
              <a:rPr lang="zh-CN" altLang="en-US" b="1" dirty="0">
                <a:latin typeface="+mj-ea"/>
                <a:ea typeface="+mj-ea"/>
              </a:rPr>
              <a:t>程序设计竞赛新生赛题解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124F5E-BDEF-AEB4-2402-05A1F8F5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93" y="4060982"/>
            <a:ext cx="1698130" cy="1696803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AAD96E-AB3F-70EE-A3B2-9ADBCBE23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2457" r="16416" b="9088"/>
          <a:stretch/>
        </p:blipFill>
        <p:spPr bwMode="auto">
          <a:xfrm>
            <a:off x="4676779" y="3986940"/>
            <a:ext cx="1762121" cy="17708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A6A940-73D2-8B05-AD9E-79DAD9E14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4" y="113876"/>
            <a:ext cx="1619251" cy="11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3199F-631D-3835-6EDF-F027FC15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F26DE-BC15-55F4-BA8D-6677258E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谁出的这题，出题人给我过来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273B0F9A-BE85-8D6A-1C21-F72DD675C636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7B42FA-95D6-1236-A817-57C972059BB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67AFF-5F9B-B888-952C-7E73D7D5BDDD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BCEA3D4-8C2F-821D-4493-8578AF387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618"/>
            <a:ext cx="9144000" cy="5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5DF4-91D5-F8F5-CB0B-73CC9D1C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69398-1393-2919-6370-021371F9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谁出的这题，出题人给我过来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764CA013-1650-9452-7EF6-EDB80A50C217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EE201D-7EE5-4FE4-FCE4-EEDAEF607E7A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5FE2AE-AB1F-B567-1F39-2AD7C370DF74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A1E75D-0EF1-0201-B0FE-EBDCFDE3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976142"/>
            <a:ext cx="8764943" cy="47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B3CC-2516-4D91-4919-9E3AA8E6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9134D-5D6A-5BD9-F02C-85D1FFDC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谁出的这题，出题人给我过来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E2CB6D83-D796-0035-6840-D32194E138C3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9A62D5-2E15-061A-7728-6CC31168EA2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4AB31B-1192-DAD2-43B0-57DD81297535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8159F3-1166-C1E3-6C2E-17DED7368C8D}"/>
                  </a:ext>
                </a:extLst>
              </p:cNvPr>
              <p:cNvSpPr txBox="1"/>
              <p:nvPr/>
            </p:nvSpPr>
            <p:spPr>
              <a:xfrm>
                <a:off x="557854" y="2313585"/>
                <a:ext cx="8028292" cy="230505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400" b="1" dirty="0"/>
                  <a:t>先让个位为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zh-CN" altLang="en-US" sz="2400" b="1" dirty="0"/>
                  <a:t>，然后再考虑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1~</m:t>
                    </m:r>
                    <m:r>
                      <m:rPr>
                        <m:sty m:val="p"/>
                      </m:rP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kumimoji="1" lang="zh-CN" altLang="en-US" sz="2400" b="1" dirty="0"/>
                  <a:t>的所有数字除去个位之后</a:t>
                </a:r>
                <a:br>
                  <a:rPr kumimoji="1" lang="en-US" altLang="zh-CN" sz="2400" b="1" dirty="0"/>
                </a:br>
                <a:r>
                  <a:rPr kumimoji="1" lang="zh-CN" altLang="en-US" sz="2400" b="1" dirty="0"/>
                  <a:t>有多少个不同的数字</a:t>
                </a:r>
                <a:endParaRPr kumimoji="1" lang="en-US" altLang="zh-CN" sz="24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400" b="1" dirty="0"/>
                  <a:t>如果先不考虑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kumimoji="1" lang="zh-CN" altLang="en-US" sz="2400" b="1" dirty="0"/>
                  <a:t>的个位数字，就是有          种情况</a:t>
                </a:r>
                <a:endParaRPr kumimoji="1" lang="en-US" altLang="zh-CN" sz="24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400" b="1" dirty="0"/>
                  <a:t>如果个位大于等于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zh-CN" altLang="en-US" sz="2400" b="1" dirty="0"/>
                  <a:t>，就会多一个</a:t>
                </a:r>
                <a:endParaRPr kumimoji="1" lang="en-US" altLang="zh-CN" sz="24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8159F3-1166-C1E3-6C2E-17DED736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4" y="2313585"/>
                <a:ext cx="8028292" cy="2305050"/>
              </a:xfrm>
              <a:prstGeom prst="rect">
                <a:avLst/>
              </a:prstGeom>
              <a:blipFill>
                <a:blip r:embed="rId2"/>
                <a:stretch>
                  <a:fillRect l="-1064" t="-19841" r="-76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EAF6C8E-12E0-6E6D-D678-E5FBD9CE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38" y="3229460"/>
            <a:ext cx="774462" cy="7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7871-6272-1800-2379-EA66F51B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9BC17-D0BC-DFCD-E7B8-44141B98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746"/>
            <a:ext cx="7886700" cy="845127"/>
          </a:xfrm>
        </p:spPr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谁出的这题，出题人给我过来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31ACD6BA-A7B9-9BF1-E569-1EFC48F792DA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1E428D-4B21-E843-4B77-183AE611998C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5742F8-47AE-FA6C-4461-CAE6F0B64F73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6DE53A-E845-FC83-83BB-C46AEF72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8" y="983108"/>
            <a:ext cx="6621306" cy="55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C9422-A8AE-783E-BF8C-7B0436C0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AD999-FD74-77D9-7227-8F6DA304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我才不是签到题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F1B2AFBB-4724-90E9-C743-B8BB0600BD3D}"/>
              </a:ext>
            </a:extLst>
          </p:cNvPr>
          <p:cNvSpPr/>
          <p:nvPr/>
        </p:nvSpPr>
        <p:spPr>
          <a:xfrm>
            <a:off x="605052" y="1543688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EE6B84EA-3839-0265-FDD0-2A92EF89C663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6C56FFC0-DF2E-545C-278F-121F4C87B637}"/>
              </a:ext>
            </a:extLst>
          </p:cNvPr>
          <p:cNvSpPr txBox="1">
            <a:spLocks/>
          </p:cNvSpPr>
          <p:nvPr/>
        </p:nvSpPr>
        <p:spPr>
          <a:xfrm>
            <a:off x="605052" y="2063737"/>
            <a:ext cx="7981094" cy="493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90000">
            <a:noAutofit/>
          </a:bodyPr>
          <a:lstStyle>
            <a:lvl1pPr marL="273050" indent="-273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/>
              <a:t>将数字的千位分隔表示改成万位间隔表示</a:t>
            </a:r>
            <a:endParaRPr kumimoji="1"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BC192E-4B0A-C2CE-1D7B-76F92EDFBC61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18475C-1C89-2B95-7E89-18AA8F13400F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43462-DFEA-BA17-496E-5837B9ACF298}"/>
                  </a:ext>
                </a:extLst>
              </p:cNvPr>
              <p:cNvSpPr txBox="1"/>
              <p:nvPr/>
            </p:nvSpPr>
            <p:spPr>
              <a:xfrm>
                <a:off x="331055" y="2262158"/>
                <a:ext cx="8231492" cy="376329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首先这个题目很容易想到的就是先把数字全部提取出来，然后再加逗号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有一点需要注意的就是需要从后往前加，否则会出现</a:t>
                </a:r>
                <a:r>
                  <a:rPr kumimoji="1" lang="en-US" altLang="zh-CN" sz="2100" b="1" dirty="0"/>
                  <a:t>"_ _ _ _ , _ _ " </a:t>
                </a:r>
                <a:r>
                  <a:rPr kumimoji="1" lang="zh-CN" altLang="en-US" sz="2100" b="1" dirty="0"/>
                  <a:t>的情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况， 然后有一个坑就是末尾的逗号需要去掉，比如说出现这样的情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况 </a:t>
                </a:r>
                <a:r>
                  <a:rPr kumimoji="1" lang="en-US" altLang="zh-CN" sz="2100" b="1" dirty="0"/>
                  <a:t>" _ _ _ , _ _ _ _ ," 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en-US" altLang="zh-CN" sz="2100" b="1" dirty="0"/>
                  <a:t> </a:t>
                </a:r>
                <a:r>
                  <a:rPr kumimoji="1" lang="zh-CN" altLang="en-US" sz="2100" b="1" dirty="0"/>
                  <a:t>时间复杂度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1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43462-DFEA-BA17-496E-5837B9AC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55" y="2262158"/>
                <a:ext cx="8231492" cy="3763299"/>
              </a:xfrm>
              <a:prstGeom prst="rect">
                <a:avLst/>
              </a:prstGeom>
              <a:blipFill>
                <a:blip r:embed="rId2"/>
                <a:stretch>
                  <a:fillRect l="-740" r="-7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4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DCCD4-F866-18E2-E504-619C45C3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F7B228-EB6B-CB06-8BB9-7D2EBBA7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我才不是签到题</a:t>
            </a:r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DD71DD76-63C2-8231-5898-132A6F0AD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55" y="1001567"/>
            <a:ext cx="5970673" cy="5285353"/>
          </a:xfrm>
        </p:spPr>
      </p:pic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9C3B78D-BC97-7A8D-FB00-60B5D6E11F01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0E5FFB-BCA5-3FAF-B0F5-34A319053AAC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BA4AD2-7676-89C3-D8F0-0A48C20E765A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33D972-FB06-2EC8-EBA1-FA99480EFE82}"/>
              </a:ext>
            </a:extLst>
          </p:cNvPr>
          <p:cNvSpPr txBox="1"/>
          <p:nvPr/>
        </p:nvSpPr>
        <p:spPr>
          <a:xfrm>
            <a:off x="331055" y="2262158"/>
            <a:ext cx="8231492" cy="37632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245112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AD0E3-39C5-DBAA-EE51-4F221119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EFB24-CACF-3C75-2F44-C4442AE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再来一发就</a:t>
            </a:r>
            <a:r>
              <a:rPr kumimoji="1" lang="en-US" altLang="zh-CN" sz="3600" b="1" dirty="0">
                <a:latin typeface="+mj-ea"/>
                <a:ea typeface="+mj-ea"/>
              </a:rPr>
              <a:t>AC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26271C69-C373-61C9-C8CF-BA9B40951399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84B51D56-B5DE-2B57-A920-A6BF74162011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E27CA2A5-39DD-7BDB-0AD0-E80EA30BB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4" y="1665879"/>
                <a:ext cx="7981094" cy="982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/>
                  <a:t>将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400" b="1" dirty="0"/>
                  <a:t>变成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/>
                  <a:t>的最少操作数</a:t>
                </a:r>
                <a:endParaRPr kumimoji="1" lang="en-US" altLang="zh-CN" sz="2400" b="1" dirty="0"/>
              </a:p>
              <a:p>
                <a:r>
                  <a:rPr kumimoji="1" lang="zh-CN" altLang="en-US" sz="2400" b="1" dirty="0"/>
                  <a:t>每次操作可以给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400" b="1" dirty="0"/>
                  <a:t>加一个正奇数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zh-CN" altLang="en-US" sz="2400" b="1" dirty="0"/>
                  <a:t>或者减去一个正偶数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1" lang="en-US" altLang="zh-CN" sz="2400" b="1" dirty="0"/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E27CA2A5-39DD-7BDB-0AD0-E80EA30BB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4" y="1665879"/>
                <a:ext cx="7981094" cy="982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B81CA3F-ECBC-C776-611A-7DDB1EB1E730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3B0813-B5AF-254B-79A8-3F52E5047C24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387E4C-AD85-6580-3442-87941E295D45}"/>
                  </a:ext>
                </a:extLst>
              </p:cNvPr>
              <p:cNvSpPr txBox="1"/>
              <p:nvPr/>
            </p:nvSpPr>
            <p:spPr>
              <a:xfrm>
                <a:off x="283594" y="2249692"/>
                <a:ext cx="8231492" cy="314046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1" lang="zh-CN" altLang="en-US" sz="2100" b="1" dirty="0"/>
                  <a:t>，共操作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zh-CN" altLang="en-US" sz="2100" b="1" dirty="0"/>
                  <a:t>次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zh-CN" altLang="en-US" sz="2100" b="1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为偶数，减去一个偶数，共操作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zh-CN" altLang="en-US" sz="2100" b="1" dirty="0"/>
                  <a:t>次，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为奇数，就让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100" b="1" dirty="0"/>
                  <a:t>加上一个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zh-CN" altLang="en-US" sz="2100" b="1" dirty="0"/>
                  <a:t>，那么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就为偶数，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再减去一个偶数，共操作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zh-CN" altLang="en-US" sz="2100" b="1" dirty="0"/>
                  <a:t>次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387E4C-AD85-6580-3442-87941E295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4" y="2249692"/>
                <a:ext cx="8231492" cy="3140467"/>
              </a:xfrm>
              <a:prstGeom prst="rect">
                <a:avLst/>
              </a:prstGeom>
              <a:blipFill>
                <a:blip r:embed="rId3"/>
                <a:stretch>
                  <a:fillRect l="-741" r="-2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6E7C-FADE-2D9C-57D6-EB040B8BD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EC9F0-30D7-C7A7-DF23-095B3679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再来一发就</a:t>
            </a:r>
            <a:r>
              <a:rPr kumimoji="1" lang="en-US" altLang="zh-CN" sz="3600" b="1" dirty="0">
                <a:latin typeface="+mj-ea"/>
                <a:ea typeface="+mj-ea"/>
              </a:rPr>
              <a:t>AC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56D2564B-2C3B-542D-540A-B3B7A9329C8B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07297B64-620F-B5A5-2529-7F3528D54D2E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F52DCAC5-A261-5188-759B-6F550829E1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4" y="1665879"/>
                <a:ext cx="7981094" cy="982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/>
                  <a:t>将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400" b="1" dirty="0"/>
                  <a:t>变成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/>
                  <a:t>的最少操作数</a:t>
                </a:r>
                <a:endParaRPr kumimoji="1" lang="en-US" altLang="zh-CN" sz="2400" b="1" dirty="0"/>
              </a:p>
              <a:p>
                <a:r>
                  <a:rPr kumimoji="1" lang="zh-CN" altLang="en-US" sz="2400" b="1" dirty="0"/>
                  <a:t>每次操作可以给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400" b="1" dirty="0"/>
                  <a:t>加一个正奇数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zh-CN" altLang="en-US" sz="2400" b="1" dirty="0"/>
                  <a:t>或者减去一个正偶数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1" lang="en-US" altLang="zh-CN" sz="2400" b="1" dirty="0"/>
              </a:p>
              <a:p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F52DCAC5-A261-5188-759B-6F550829E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4" y="1665879"/>
                <a:ext cx="7981094" cy="982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FE639C2-A63E-3CB4-DD01-FE40C3988D4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B6D81F-B80A-1B9F-12DD-8EC56F43E531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F5856C-F8D5-806E-0FB3-25EA1476DE2A}"/>
                  </a:ext>
                </a:extLst>
              </p:cNvPr>
              <p:cNvSpPr txBox="1"/>
              <p:nvPr/>
            </p:nvSpPr>
            <p:spPr>
              <a:xfrm>
                <a:off x="283594" y="2415703"/>
                <a:ext cx="8231492" cy="391885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1" lang="zh-CN" altLang="en-US" sz="2100" b="1" dirty="0"/>
                  <a:t>，如果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为奇数，共操作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zh-CN" altLang="en-US" sz="2100" b="1" dirty="0"/>
                  <a:t>次，否则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为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偶数，我们可以加两个奇数就是偶数了，共操作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1" lang="zh-CN" altLang="en-US" sz="2100" b="1" dirty="0"/>
                  <a:t>次，但是很明显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有的情况错了，因为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en-US" sz="21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1" lang="en-US" altLang="zh-CN" sz="2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1" lang="zh-CN" altLang="en-US" sz="2100" b="1" dirty="0"/>
                  <a:t> 可能为偶数，根据操作我们是不能加两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个偶数的，比如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zh-CN" altLang="en-US" sz="2100" b="1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kumimoji="1" lang="zh-CN" altLang="en-US" sz="2100" b="1" dirty="0"/>
                  <a:t>，所有我们需要先加两个奇数再减去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一个偶数就可以了，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1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1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kumimoji="1" lang="en-US" altLang="zh-CN" sz="21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1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kumimoji="1" lang="en-US" altLang="zh-CN" sz="21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zh-CN" altLang="en-US" sz="2100" b="1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zh-CN" altLang="en-US" sz="2100" b="1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sz="2100" b="1" dirty="0"/>
                  <a:t>共操作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zh-CN" altLang="en-US" sz="2100" b="1" dirty="0"/>
                  <a:t>次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F5856C-F8D5-806E-0FB3-25EA1476D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4" y="2415703"/>
                <a:ext cx="8231492" cy="3918857"/>
              </a:xfrm>
              <a:prstGeom prst="rect">
                <a:avLst/>
              </a:prstGeom>
              <a:blipFill>
                <a:blip r:embed="rId3"/>
                <a:stretch>
                  <a:fillRect l="-741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7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1E0D-1AD2-3DF2-8B4C-F7260A38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F82F9-6D34-EE85-784A-A751D093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再来一发就</a:t>
            </a:r>
            <a:r>
              <a:rPr kumimoji="1" lang="en-US" altLang="zh-CN" sz="3600" b="1" dirty="0">
                <a:latin typeface="+mj-ea"/>
                <a:ea typeface="+mj-ea"/>
              </a:rPr>
              <a:t>AC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6858603C-ED5E-BACF-CD74-63B76AA7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58" y="1022311"/>
            <a:ext cx="6298686" cy="5434288"/>
          </a:xfrm>
        </p:spPr>
      </p:pic>
      <p:sp>
        <p:nvSpPr>
          <p:cNvPr id="5" name="文本占位符 8">
            <a:extLst>
              <a:ext uri="{FF2B5EF4-FFF2-40B4-BE49-F238E27FC236}">
                <a16:creationId xmlns:a16="http://schemas.microsoft.com/office/drawing/2014/main" id="{C83AAC3C-89DE-A6F4-6B7F-2A1120036D31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D9F435-FE71-FBDB-DB49-314759117882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901B58-0732-3F1F-F3AB-F89BEA13BB40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5B2B0B-850B-1034-6086-316052D29067}"/>
              </a:ext>
            </a:extLst>
          </p:cNvPr>
          <p:cNvSpPr txBox="1"/>
          <p:nvPr/>
        </p:nvSpPr>
        <p:spPr>
          <a:xfrm>
            <a:off x="283858" y="2289449"/>
            <a:ext cx="8231492" cy="314046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</p:spTree>
    <p:extLst>
      <p:ext uri="{BB962C8B-B14F-4D97-AF65-F5344CB8AC3E}">
        <p14:creationId xmlns:p14="http://schemas.microsoft.com/office/powerpoint/2010/main" val="188588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FDAF-DF43-4675-2354-80979670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95C22-D037-9AA0-63C1-EDD67A08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学姐给你们出的签到题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7EF1C9F9-3893-9188-8F67-FAF25F25A975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9B3517D2-F45F-2A72-C8E6-0D433E8B1570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D29D27C8-EFF6-3E9F-2F4C-8C06A5AC832F}"/>
              </a:ext>
            </a:extLst>
          </p:cNvPr>
          <p:cNvSpPr txBox="1">
            <a:spLocks/>
          </p:cNvSpPr>
          <p:nvPr/>
        </p:nvSpPr>
        <p:spPr>
          <a:xfrm>
            <a:off x="628914" y="1665879"/>
            <a:ext cx="7981094" cy="615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90000">
            <a:noAutofit/>
          </a:bodyPr>
          <a:lstStyle>
            <a:lvl1pPr marL="273050" indent="-273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/>
              <a:t>求出每次询问一个前缀内有多少对相同的数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1F4E9E-4F33-47B2-06DE-953E7C31B331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1DFB6A-4EDB-A4AF-D27B-DE706DA10F62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E87895-75DF-1068-6F18-E731E08D920B}"/>
              </a:ext>
            </a:extLst>
          </p:cNvPr>
          <p:cNvSpPr txBox="1"/>
          <p:nvPr/>
        </p:nvSpPr>
        <p:spPr>
          <a:xfrm>
            <a:off x="283858" y="2723103"/>
            <a:ext cx="8231492" cy="39188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DF3DEFA-B5C3-56D8-D590-EC3C52C6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6" y="2281765"/>
            <a:ext cx="6597273" cy="43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B3007-6F77-EC16-1DDE-1FFCE0FB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+mj-lt"/>
                <a:ea typeface="黑体" panose="02010609060101010101" pitchFamily="49" charset="-122"/>
              </a:rPr>
              <a:t>过题统计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70EAD758-9A8F-B6E3-70E2-CB5205703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31455"/>
              </p:ext>
            </p:extLst>
          </p:nvPr>
        </p:nvGraphicFramePr>
        <p:xfrm>
          <a:off x="628650" y="1204913"/>
          <a:ext cx="788670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94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5AAB6-D1A3-DA41-358D-101E0D93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0B815-E4EA-3072-F5C2-03C7C8ED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三国杀？启动！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CB7666FA-45F4-0772-9FE1-AE1A97B5D87A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24E20165-0B33-1E17-FD4D-704A80ED9AC4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DAE42A2A-461F-E6A2-190C-4B76E9F581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4" y="1665879"/>
                <a:ext cx="7981094" cy="12761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/>
                  <a:t>将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400" b="1" dirty="0"/>
                  <a:t>序列任意顺序排列，使得尽可能多的满足</a:t>
                </a:r>
                <a:br>
                  <a:rPr kumimoji="1" lang="en-US" altLang="zh-CN" sz="2400" b="1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kumimoji="1"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1"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kumimoji="1" lang="en-US" altLang="zh-CN" sz="24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2≤ⅈ≤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zh-CN" altLang="en-US" sz="2400" b="1" dirty="0">
                    <a:solidFill>
                      <a:schemeClr val="tx1"/>
                    </a:solidFill>
                  </a:rPr>
                  <a:t>，并输出满足的个数</a:t>
                </a:r>
                <a:endParaRPr kumimoji="1" lang="en-US" altLang="zh-CN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kumimoji="1"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sz="2400" dirty="0"/>
                  <a:t> ，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sSub>
                          <m:sSubPr>
                            <m:ctrlP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≤13</m:t>
                        </m:r>
                      </m:e>
                    </m:d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DAE42A2A-461F-E6A2-190C-4B76E9F58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4" y="1665879"/>
                <a:ext cx="7981094" cy="127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87C8749-CEE6-9832-EF2F-0BB11AFA1EAA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D75827-786C-2220-37EB-447C9CF42443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32F82D-762C-F122-2FDC-7FEC184A8BF5}"/>
                  </a:ext>
                </a:extLst>
              </p:cNvPr>
              <p:cNvSpPr txBox="1"/>
              <p:nvPr/>
            </p:nvSpPr>
            <p:spPr>
              <a:xfrm>
                <a:off x="283858" y="2723103"/>
                <a:ext cx="8231492" cy="391885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考虑构造出一个最优结构，使得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1" lang="zh-CN" altLang="en-US" sz="2100" b="1" dirty="0"/>
                  <a:t>序列按次排序满足的个数最多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zh-CN" altLang="en-US" sz="2100" b="1" dirty="0"/>
                  <a:t>为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zh-CN" sz="2100" b="1" dirty="0"/>
                  <a:t> </a:t>
                </a:r>
                <a:r>
                  <a:rPr kumimoji="1" lang="zh-CN" altLang="en-US" sz="2100" b="1" dirty="0"/>
                  <a:t>，那么在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前后的都不会满足条件，所有考虑将所有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的</a:t>
                </a:r>
                <a:r>
                  <a:rPr kumimoji="1" lang="en-US" altLang="zh-CN" sz="2100" b="1" dirty="0"/>
                  <a:t>1</a:t>
                </a:r>
                <a:r>
                  <a:rPr kumimoji="1" lang="zh-CN" altLang="en-US" sz="2100" b="1" dirty="0"/>
                  <a:t>都要放在一起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800" b="1" dirty="0"/>
                  <a:t> </a:t>
                </a:r>
                <a:r>
                  <a:rPr kumimoji="1" lang="zh-CN" altLang="en-US" sz="2100" b="1" dirty="0"/>
                  <a:t>为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zh-CN" altLang="en-US" sz="2100" b="1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kumimoji="1" lang="zh-CN" altLang="en-US" sz="2100" b="1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kumimoji="1" lang="zh-CN" altLang="en-US" sz="2100" b="1" dirty="0"/>
                  <a:t>，那么只有他们各自为连续的时候才会满足</a:t>
                </a:r>
                <a:br>
                  <a:rPr kumimoji="1" lang="en-US" altLang="zh-CN" sz="2100" b="1" dirty="0"/>
                </a:b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或者 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或者 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32F82D-762C-F122-2FDC-7FEC184A8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8" y="2723103"/>
                <a:ext cx="8231492" cy="3918857"/>
              </a:xfrm>
              <a:prstGeom prst="rect">
                <a:avLst/>
              </a:prstGeom>
              <a:blipFill>
                <a:blip r:embed="rId3"/>
                <a:stretch>
                  <a:fillRect l="-741" r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52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E923-1CFB-07D0-4F4B-3B81E4917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DE6A3-5F38-BB14-1F50-2727D12A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三国杀？启动！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805C522-4E21-E0CD-C7BA-80E8F6106CB1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D8F5EC-2E2E-4304-7F0A-F5153E0565A0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3D4E71-C119-A598-1389-B6ED3AFFFF2E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B05EC-B030-B422-122E-0E8523C1FEEB}"/>
                  </a:ext>
                </a:extLst>
              </p:cNvPr>
              <p:cNvSpPr txBox="1"/>
              <p:nvPr/>
            </p:nvSpPr>
            <p:spPr>
              <a:xfrm>
                <a:off x="283858" y="763674"/>
                <a:ext cx="8231492" cy="391885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再考虑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还有</a:t>
                </a:r>
                <a14:m>
                  <m:oMath xmlns:m="http://schemas.openxmlformats.org/officeDocument/2006/math">
                    <m:r>
                      <a:rPr kumimoji="1" lang="zh-CN" altLang="en-US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以及 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100" b="1" dirty="0"/>
                  <a:t>的情况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如果这些在序列中连续出现，那么会有更多满足题意的个数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我们发现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FB05EC-B030-B422-122E-0E8523C1F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8" y="763674"/>
                <a:ext cx="8231492" cy="3918857"/>
              </a:xfrm>
              <a:prstGeom prst="rect">
                <a:avLst/>
              </a:prstGeom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34CABB1-53D2-3B0F-3D56-476B1B500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56" y="3147438"/>
            <a:ext cx="4943495" cy="32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07AF-DEF7-2E0D-BD69-35CA7EF3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16428-BFEC-2789-96EF-0154FA74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三国杀？启动！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E0B14E4C-501C-1503-462E-075CD7D86317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98F6C2-E079-151E-672A-FECBAA181BF8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948E3-1D3E-4F13-3F27-B2BCDA77C077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28D497-1BEE-D8EF-68C7-F5A9A8B51208}"/>
                  </a:ext>
                </a:extLst>
              </p:cNvPr>
              <p:cNvSpPr txBox="1"/>
              <p:nvPr/>
            </p:nvSpPr>
            <p:spPr>
              <a:xfrm>
                <a:off x="283858" y="763674"/>
                <a:ext cx="8231492" cy="391885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然后再调换一下顺序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28D497-1BEE-D8EF-68C7-F5A9A8B51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8" y="763674"/>
                <a:ext cx="8231492" cy="3918857"/>
              </a:xfrm>
              <a:prstGeom prst="rect">
                <a:avLst/>
              </a:prstGeom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E4C55E0-1F3E-C53F-6948-C39058AF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7" y="3198731"/>
            <a:ext cx="6362866" cy="11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67C93-EABC-65F9-3C98-B78441E84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0D06F-277D-8522-8269-B0D71D51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三国杀？启动！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05DF635-51D7-AEA4-4217-0A20E15D2457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1388B6-255D-4FB4-A3D8-2941D29FC30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368AA5-E181-2A3F-A18D-5FBF6414F69E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55B38F0-723F-A70F-F8A9-CD376B0FF1C5}"/>
              </a:ext>
            </a:extLst>
          </p:cNvPr>
          <p:cNvSpPr txBox="1"/>
          <p:nvPr/>
        </p:nvSpPr>
        <p:spPr>
          <a:xfrm>
            <a:off x="246426" y="1994876"/>
            <a:ext cx="8231492" cy="39188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100" b="1" dirty="0"/>
              <a:t>最后综合起来</a:t>
            </a: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100" b="1" dirty="0"/>
              <a:t>还有其他贪心方法也类似相同</a:t>
            </a:r>
            <a:endParaRPr kumimoji="1" lang="en-US" altLang="zh-CN" sz="2100" b="1" dirty="0"/>
          </a:p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CCFDA8-B2EC-A1FB-1EC9-DC484079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6725"/>
            <a:ext cx="9144000" cy="1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6B9B9-C561-7A2A-EB82-1295DCF2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E2DF8-68F5-4EEA-B047-F92D1107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我们终于见面了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76C94B70-23AC-BA40-2F33-6A4A2E351A71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D786585D-07AE-AE8C-8D0F-A94F124C211F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1CA71C44-8750-677F-64DE-8F4FA7406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4" y="1665879"/>
                <a:ext cx="7981094" cy="127610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dirty="0"/>
                  <a:t>从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400" dirty="0"/>
                  <a:t>序列跟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zh-CN" altLang="en-US" sz="2400" dirty="0"/>
                  <a:t>序列中各选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zh-CN" alt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kumimoji="1" lang="zh-CN" alt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zh-CN" altLang="en-US" sz="2400" dirty="0"/>
                  <a:t>个数字能否凑成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1~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zh-CN" altLang="en-US" sz="2400" dirty="0"/>
                  <a:t>的所有数字</a:t>
                </a:r>
                <a:endParaRPr kumimoji="1" lang="en-US" altLang="zh-CN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≤2⋅</m:t>
                        </m:r>
                        <m:sSup>
                          <m:sSupPr>
                            <m:ctrlPr>
                              <a:rPr kumimoji="1"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sz="2400" dirty="0"/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1≤</m:t>
                        </m:r>
                        <m:sSub>
                          <m:sSubPr>
                            <m:ctrlP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zh-CN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zh-CN" alt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1CA71C44-8750-677F-64DE-8F4FA740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4" y="1665879"/>
                <a:ext cx="7981094" cy="1276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3B4575C-CB98-4296-7589-F061F5C0718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BA577C-985D-A896-AC17-33B37B3E87ED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44D286A-13AF-0115-4A09-7AD425D30126}"/>
                  </a:ext>
                </a:extLst>
              </p:cNvPr>
              <p:cNvSpPr txBox="1"/>
              <p:nvPr/>
            </p:nvSpPr>
            <p:spPr>
              <a:xfrm>
                <a:off x="283594" y="2593474"/>
                <a:ext cx="8231492" cy="231059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如果要满足条件，那么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kumimoji="1" lang="zh-CN" altLang="en-US" sz="2100" b="1" dirty="0"/>
                  <a:t>中的数必须要在两个序列中至少出现一次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而对于只在某一个序列中出现的数的个数都要小于等于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zh-CN" altLang="en-US" sz="21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44D286A-13AF-0115-4A09-7AD425D30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4" y="2593474"/>
                <a:ext cx="8231492" cy="2310592"/>
              </a:xfrm>
              <a:prstGeom prst="rect">
                <a:avLst/>
              </a:prstGeom>
              <a:blipFill>
                <a:blip r:embed="rId3"/>
                <a:stretch>
                  <a:fillRect l="-741" r="-3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59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60682-CF08-88E2-8007-28C1AC53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18">
            <a:extLst>
              <a:ext uri="{FF2B5EF4-FFF2-40B4-BE49-F238E27FC236}">
                <a16:creationId xmlns:a16="http://schemas.microsoft.com/office/drawing/2014/main" id="{60A9E03E-663D-A315-14EE-0A0D0DB80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4803" y="1062787"/>
            <a:ext cx="3886200" cy="4989578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BBB4D27-3DDE-EE0D-631A-BF2824D0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我们终于见面了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1FBC031-FA62-9CA2-410E-54D7B74A7E6D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63907F-CAEF-F728-1FC7-D08870E277A6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47472-4EA6-D930-B311-B626185DC4FA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909B54-8876-BCF8-5E10-20F10C03672D}"/>
              </a:ext>
            </a:extLst>
          </p:cNvPr>
          <p:cNvSpPr txBox="1"/>
          <p:nvPr/>
        </p:nvSpPr>
        <p:spPr>
          <a:xfrm>
            <a:off x="283858" y="2454442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23" name="内容占位符 22">
            <a:extLst>
              <a:ext uri="{FF2B5EF4-FFF2-40B4-BE49-F238E27FC236}">
                <a16:creationId xmlns:a16="http://schemas.microsoft.com/office/drawing/2014/main" id="{901A127B-A7AC-8B63-0CC2-9D82E3559D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4256" y="1062835"/>
            <a:ext cx="3990547" cy="4578458"/>
          </a:xfrm>
        </p:spPr>
      </p:pic>
    </p:spTree>
    <p:extLst>
      <p:ext uri="{BB962C8B-B14F-4D97-AF65-F5344CB8AC3E}">
        <p14:creationId xmlns:p14="http://schemas.microsoft.com/office/powerpoint/2010/main" val="140610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82F7A-4051-51C1-E1F3-AA4400C14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749EA-10B4-EC25-8C2C-D24C20A6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我们是好朋友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6DC22485-CD27-B307-8CFC-A6305527E8A6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76DCD198-8584-A035-2F92-ACDC9D680C3C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48BCCFB9-3264-A1E2-EA51-42C1502E70D5}"/>
              </a:ext>
            </a:extLst>
          </p:cNvPr>
          <p:cNvSpPr txBox="1">
            <a:spLocks/>
          </p:cNvSpPr>
          <p:nvPr/>
        </p:nvSpPr>
        <p:spPr>
          <a:xfrm>
            <a:off x="628914" y="1665879"/>
            <a:ext cx="7981094" cy="1509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90000">
            <a:noAutofit/>
          </a:bodyPr>
          <a:lstStyle>
            <a:lvl1pPr marL="273050" indent="-273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/>
              <a:t>要求判断是否所有人属于同一个朋友圈</a:t>
            </a:r>
            <a:endParaRPr kumimoji="1" lang="en-US" altLang="zh-CN" sz="2400" b="1" dirty="0"/>
          </a:p>
          <a:p>
            <a:r>
              <a:rPr kumimoji="1" lang="zh-CN" altLang="en-US" sz="2400" b="1" dirty="0"/>
              <a:t>现在，给定每个人最想成为朋友的人的列表，请判断他们是否可以互为朋友</a:t>
            </a:r>
            <a:endParaRPr kumimoji="1" lang="en-US" altLang="zh-CN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5CCF52-8055-1DF5-5528-8CDA7EE031E7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599194-D0CE-408C-A87B-A28964618E12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059BC84-92DD-17FE-13F0-1F0E2A28642A}"/>
                  </a:ext>
                </a:extLst>
              </p:cNvPr>
              <p:cNvSpPr txBox="1"/>
              <p:nvPr/>
            </p:nvSpPr>
            <p:spPr>
              <a:xfrm>
                <a:off x="283594" y="3175690"/>
                <a:ext cx="8231492" cy="231059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本题的意思就是判断它们是否可以形成一个闭环，而形成闭环的条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件就是每个人有且仅有一个人指向他，所以我们输入的时候记录一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下有多少人指向他，如果大于一则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𝒓𝒆𝒕𝒖𝒓𝒏</m:t>
                    </m:r>
                  </m:oMath>
                </a14:m>
                <a:r>
                  <a:rPr kumimoji="1" lang="zh-CN" altLang="en-US" sz="2100" b="1" dirty="0"/>
                  <a:t>；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059BC84-92DD-17FE-13F0-1F0E2A28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4" y="3175690"/>
                <a:ext cx="8231492" cy="2310592"/>
              </a:xfrm>
              <a:prstGeom prst="rect">
                <a:avLst/>
              </a:prstGeom>
              <a:blipFill>
                <a:blip r:embed="rId2"/>
                <a:stretch>
                  <a:fillRect l="-741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2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B9487-65F9-8C6E-26FA-37E3434D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F2E93-E583-DC84-562E-B1319137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我们是好朋友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D26DE5E-5E1F-02FC-37B1-DBBBB2767B14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E141B1-2C43-7BA0-B5ED-2DC0F44550B3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4A267F-195B-C792-C0A9-DAA009D3D038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A0872D-7A5D-73C2-1222-DCBDD846819C}"/>
                  </a:ext>
                </a:extLst>
              </p:cNvPr>
              <p:cNvSpPr txBox="1"/>
              <p:nvPr/>
            </p:nvSpPr>
            <p:spPr>
              <a:xfrm>
                <a:off x="456254" y="1835072"/>
                <a:ext cx="8231492" cy="231059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需要注意的是他们之间可以形成多个闭环，此时他们也满足有且仅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有一个人指向他的条件，所以我们遍历任何一个闭环，看这个闭环</a:t>
                </a:r>
                <a:br>
                  <a:rPr kumimoji="1" lang="en-US" altLang="zh-CN" sz="2100" b="1" dirty="0"/>
                </a:br>
                <a:r>
                  <a:rPr kumimoji="1" lang="zh-CN" altLang="en-US" sz="2100" b="1" dirty="0"/>
                  <a:t>的元素个数是不是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zh-CN" altLang="en-US" sz="2100" b="1" dirty="0"/>
                  <a:t>个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时间复杂度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100" b="1" dirty="0"/>
                  <a:t>。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A0872D-7A5D-73C2-1222-DCBDD8468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4" y="1835072"/>
                <a:ext cx="8231492" cy="2310592"/>
              </a:xfrm>
              <a:prstGeom prst="rect">
                <a:avLst/>
              </a:prstGeom>
              <a:blipFill>
                <a:blip r:embed="rId2"/>
                <a:stretch>
                  <a:fillRect l="-741" r="-815" b="-10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35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533C0-B4DC-12DF-6576-3E478344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51274-B679-10A9-0130-95FCD9CB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我们是好朋友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6F732BDB-71E0-21E4-75F3-39E7CF580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54" y="976074"/>
            <a:ext cx="4163872" cy="5627925"/>
          </a:xfrm>
        </p:spPr>
      </p:pic>
      <p:sp>
        <p:nvSpPr>
          <p:cNvPr id="5" name="文本占位符 8">
            <a:extLst>
              <a:ext uri="{FF2B5EF4-FFF2-40B4-BE49-F238E27FC236}">
                <a16:creationId xmlns:a16="http://schemas.microsoft.com/office/drawing/2014/main" id="{FD93E087-86D3-9FF3-A124-FBBFB112D239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169D14-0889-5E12-71A6-1C1B06562B1D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D75F23-AEB7-FA16-E309-A191E38D523A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F8B226-6CC7-B591-395B-13F2CF0BC984}"/>
              </a:ext>
            </a:extLst>
          </p:cNvPr>
          <p:cNvSpPr txBox="1"/>
          <p:nvPr/>
        </p:nvSpPr>
        <p:spPr>
          <a:xfrm>
            <a:off x="456254" y="1835072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5"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</p:spTree>
    <p:extLst>
      <p:ext uri="{BB962C8B-B14F-4D97-AF65-F5344CB8AC3E}">
        <p14:creationId xmlns:p14="http://schemas.microsoft.com/office/powerpoint/2010/main" val="386228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5B263-2733-8E0C-42B0-BB3AE28EC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4EE17-9C11-5EB2-EAD1-61C211A7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我是奶龙，我才是奶龙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91702594-E2B8-3B54-49D7-3E8951D38E42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2313E24A-4038-5E8E-90DC-5BBAE5FC3373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336CEB7E-5495-9B39-69B8-FA8F105D30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4" y="1665879"/>
                <a:ext cx="7981094" cy="15098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/>
                  <a:t>先把字符矩阵转化成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1" lang="zh-CN" altLang="en-US" sz="2400" b="1" dirty="0"/>
                  <a:t>还有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kumimoji="1" lang="en-US" altLang="zh-CN" sz="2400" b="1" dirty="0"/>
              </a:p>
              <a:p>
                <a:r>
                  <a:rPr kumimoji="1" lang="zh-CN" altLang="en-US" sz="2400" b="1" dirty="0"/>
                  <a:t>然后输出最长的“奶龙串”长度</a:t>
                </a:r>
                <a:endParaRPr kumimoji="1" lang="en-US" altLang="zh-CN" sz="2400" b="1" dirty="0"/>
              </a:p>
              <a:p>
                <a:r>
                  <a:rPr kumimoji="1" lang="zh-CN" altLang="en-US" sz="2400" b="1" dirty="0"/>
                  <a:t>字符串长度最多</a:t>
                </a:r>
                <a14:m>
                  <m:oMath xmlns:m="http://schemas.openxmlformats.org/officeDocument/2006/math">
                    <m:r>
                      <a:rPr kumimoji="1" lang="zh-CN" altLang="en-US" sz="2400" b="1" i="1" smtClean="0">
                        <a:latin typeface="Cambria Math" panose="02040503050406030204" pitchFamily="18" charset="0"/>
                      </a:rPr>
                      <m:t>20⋅20=400</m:t>
                    </m:r>
                  </m:oMath>
                </a14:m>
                <a:endParaRPr kumimoji="1" lang="en-US" altLang="zh-CN" sz="2400" b="1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336CEB7E-5495-9B39-69B8-FA8F105D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4" y="1665879"/>
                <a:ext cx="7981094" cy="1509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F2193F9-D26F-E0D3-659A-3B7C91CE8973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E95F14-D96D-3114-DD9D-4EBE2EBA7719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5F52D-02AB-E17B-5F2D-4132B71ABBDA}"/>
                  </a:ext>
                </a:extLst>
              </p:cNvPr>
              <p:cNvSpPr txBox="1"/>
              <p:nvPr/>
            </p:nvSpPr>
            <p:spPr>
              <a:xfrm>
                <a:off x="283594" y="3175690"/>
                <a:ext cx="8231492" cy="231059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直接按题意模拟出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1" lang="zh-CN" altLang="en-US" sz="2100" b="1" dirty="0"/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21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kumimoji="1" lang="zh-CN" altLang="en-US" sz="2100" b="1" dirty="0"/>
                  <a:t>字符串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然后暴力匹配出最长的</a:t>
                </a:r>
                <a:r>
                  <a:rPr kumimoji="1" lang="zh-CN" altLang="en-US" sz="2000" b="1" dirty="0"/>
                  <a:t>“奶龙串”长度即可</a:t>
                </a:r>
                <a:endParaRPr kumimoji="1" lang="en-US" altLang="zh-CN" sz="20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zh-CN" altLang="en-US" sz="2000" b="1" dirty="0"/>
                  <a:t>为字符串长度，时间复杂度</a:t>
                </a:r>
                <a14:m>
                  <m:oMath xmlns:m="http://schemas.openxmlformats.org/officeDocument/2006/math">
                    <m:r>
                      <a:rPr kumimoji="1"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kumimoji="1"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kumimoji="1" lang="en-US" altLang="zh-CN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sz="2100" b="1" dirty="0"/>
                  <a:t>即可通过此题</a:t>
                </a: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5F52D-02AB-E17B-5F2D-4132B71AB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4" y="3175690"/>
                <a:ext cx="8231492" cy="2310592"/>
              </a:xfrm>
              <a:prstGeom prst="rect">
                <a:avLst/>
              </a:prstGeo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47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1D3AE-685B-42F2-8013-728B77AC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0ACBD9-44EE-80F0-B794-DA8EFD0D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+mj-lt"/>
                <a:ea typeface="黑体" panose="02010609060101010101" pitchFamily="49" charset="-122"/>
              </a:rPr>
              <a:t>过题统计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F15A33-18EA-CD03-230A-D1465A4B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     通过</a:t>
            </a:r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/</a:t>
            </a:r>
            <a:r>
              <a:rPr lang="zh-CN" altLang="en-US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提交</a:t>
            </a:r>
            <a:endParaRPr lang="en-US" altLang="zh-CN" sz="2400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A       4/171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B         0/15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C     46/112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D          0/2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E     48/128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F           0/1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G         2/58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H      15/137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I       55/105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J       14/161</a:t>
            </a:r>
          </a:p>
          <a:p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K        4/119</a:t>
            </a:r>
          </a:p>
          <a:p>
            <a:r>
              <a:rPr lang="en-US" altLang="zh-CN" sz="2400" b="0" i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L          </a:t>
            </a:r>
            <a:r>
              <a:rPr lang="en-US" altLang="zh-CN" sz="24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0/46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28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F451-6CCB-80FA-6A20-72C59679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19">
            <a:extLst>
              <a:ext uri="{FF2B5EF4-FFF2-40B4-BE49-F238E27FC236}">
                <a16:creationId xmlns:a16="http://schemas.microsoft.com/office/drawing/2014/main" id="{86B2CED7-605A-04A2-2061-39D8B858EF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8421" y="1125538"/>
            <a:ext cx="3206657" cy="5051425"/>
          </a:xfrm>
        </p:spPr>
      </p:pic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28634035-FB69-9BAE-BBFA-8DDCC80FB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794091"/>
            <a:ext cx="3886200" cy="3714318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7F437CD-CB40-927B-0197-4D1ECF9E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我是奶龙，我才是奶龙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7BA00A10-40FE-CD07-8CE1-BD8FB34A7458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250FED-F518-8FDE-22CF-CC50A8D0115B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0EC343-8228-59E8-1431-ABC14E520C6C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2B81A6-130C-2F13-0A1B-CA2433FF371D}"/>
              </a:ext>
            </a:extLst>
          </p:cNvPr>
          <p:cNvSpPr txBox="1"/>
          <p:nvPr/>
        </p:nvSpPr>
        <p:spPr>
          <a:xfrm>
            <a:off x="283594" y="3175690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</p:spTree>
    <p:extLst>
      <p:ext uri="{BB962C8B-B14F-4D97-AF65-F5344CB8AC3E}">
        <p14:creationId xmlns:p14="http://schemas.microsoft.com/office/powerpoint/2010/main" val="284217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22D46-0952-242B-6F1F-3ECD6DE5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E0513-C9A3-5150-1465-4A3A302F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/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0C3685B3-7C8A-4EF2-C3B8-5CC6D9C6AED6}"/>
              </a:ext>
            </a:extLst>
          </p:cNvPr>
          <p:cNvSpPr/>
          <p:nvPr/>
        </p:nvSpPr>
        <p:spPr>
          <a:xfrm>
            <a:off x="628650" y="1169446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3DA7283E-EE4F-48EF-D297-D0324C2F3920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0F29A8-78A2-9002-D37B-8CE2FB1DA08E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DCBC6F-89B6-8E8C-1787-7F353B733F32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6DB099-0263-EE50-9990-049970A31501}"/>
              </a:ext>
            </a:extLst>
          </p:cNvPr>
          <p:cNvSpPr txBox="1"/>
          <p:nvPr/>
        </p:nvSpPr>
        <p:spPr>
          <a:xfrm>
            <a:off x="534256" y="2108220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100" b="1" dirty="0"/>
              <a:t>求</a:t>
            </a: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100" b="1" dirty="0"/>
              <a:t>将数组排序之后等价于</a:t>
            </a:r>
            <a:br>
              <a:rPr kumimoji="1" lang="en-US" altLang="zh-CN" sz="2100" b="1" dirty="0"/>
            </a:br>
            <a:endParaRPr kumimoji="1" lang="en-US" altLang="zh-CN" sz="2100" b="1" dirty="0"/>
          </a:p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2B33054-180A-0A3D-3F16-C42CDF10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48" y="1858249"/>
            <a:ext cx="5319703" cy="11326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B3EB455-54BA-C241-7D6D-8C9C9D890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2" y="4057992"/>
            <a:ext cx="6889619" cy="10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22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F4CB-3611-D27F-9FDE-509176B22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02F47-C9B4-724D-567C-8FB1C64A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39DDCF1-0505-3227-38E9-30712EEF1C1D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0897F0-8F17-CCB7-BED3-33CFB82EE5CC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27AB5F-0EC5-6525-D232-14B5A31E05C1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872731-D613-D047-8906-4266111C7ED7}"/>
              </a:ext>
            </a:extLst>
          </p:cNvPr>
          <p:cNvSpPr txBox="1"/>
          <p:nvPr/>
        </p:nvSpPr>
        <p:spPr>
          <a:xfrm>
            <a:off x="422094" y="1014444"/>
            <a:ext cx="8231492" cy="5442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en-US" altLang="zh-CN" sz="2100" b="1" dirty="0"/>
              <a:t>=</a:t>
            </a:r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en-US" altLang="zh-CN" sz="2100" b="1" dirty="0"/>
              <a:t>=</a:t>
            </a:r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en-US" altLang="zh-CN" sz="2100" b="1" dirty="0"/>
              <a:t>=</a:t>
            </a:r>
          </a:p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862E7D1-EC4A-FB5C-44BB-5058FE2B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0" y="1567611"/>
            <a:ext cx="6889619" cy="10742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76D769-9E3C-EC53-33C2-59207002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90" y="2914082"/>
            <a:ext cx="6889619" cy="10996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FBF2EE-92B0-88CC-AFCF-49E2DB57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90" y="4257963"/>
            <a:ext cx="4063999" cy="12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65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5EBE1-28B6-6D67-89BC-B3097D90F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2ECF4-27D0-5BA1-8ADB-E109C2BF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81CDFBDC-6AD1-87F3-B367-F9DFAA84AB69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4EA2AA-FDB7-9D6E-2232-D85F2CE6EE66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2811EF-8BB0-1490-4A93-0D82F5410F26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B6D872-6C99-AB73-C2BE-C4015FF77BB1}"/>
                  </a:ext>
                </a:extLst>
              </p:cNvPr>
              <p:cNvSpPr txBox="1"/>
              <p:nvPr/>
            </p:nvSpPr>
            <p:spPr>
              <a:xfrm>
                <a:off x="628650" y="1014444"/>
                <a:ext cx="8231492" cy="544215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令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最后化简得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100" b="1" dirty="0"/>
                  <a:t>只需预处理前缀和</a:t>
                </a:r>
                <a14:m>
                  <m:oMath xmlns:m="http://schemas.openxmlformats.org/officeDocument/2006/math">
                    <m:r>
                      <a:rPr kumimoji="1" lang="zh-CN" altLang="en-US" sz="2100" b="1" i="1" smtClean="0">
                        <a:latin typeface="Cambria Math" panose="02040503050406030204" pitchFamily="18" charset="0"/>
                      </a:rPr>
                      <m:t>𝒔𝒖</m:t>
                    </m:r>
                    <m:sSub>
                      <m:sSubPr>
                        <m:ctrlPr>
                          <a:rPr kumimoji="1" lang="zh-CN" altLang="en-US" sz="21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zh-CN" altLang="en-US" sz="21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en-US" altLang="zh-CN" sz="2100" b="1" dirty="0"/>
                  <a:t> </a:t>
                </a:r>
                <a:r>
                  <a:rPr kumimoji="1" lang="zh-CN" altLang="en-US" sz="2100" b="1" dirty="0"/>
                  <a:t>计算取模即可</a:t>
                </a:r>
                <a:endParaRPr kumimoji="1" lang="en-US" altLang="zh-CN" sz="21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1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B6D872-6C99-AB73-C2BE-C4015FF7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14444"/>
                <a:ext cx="8231492" cy="5442155"/>
              </a:xfrm>
              <a:prstGeom prst="rect">
                <a:avLst/>
              </a:prstGeo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A9CD3C6-C55A-07D9-3F8C-5B7079BFD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690" y="1820410"/>
            <a:ext cx="2272773" cy="9678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CD892C8-A937-8DD1-34CB-D86F4ED28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076" y="3006725"/>
            <a:ext cx="5439537" cy="13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9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A65A-0802-2962-E254-EECD9160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272A3-08BD-F792-DBF9-61A7E18C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0161FF9-E2C4-F778-7967-D6702CA1A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00156"/>
            <a:ext cx="5984916" cy="5442155"/>
          </a:xfrm>
        </p:spPr>
      </p:pic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890D48F-AD03-FEDC-C6B8-FB4906D750CC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86A4A2-4CF2-61E7-155E-293E24F79DF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617CB5-19FB-7355-297B-72042E58DFD2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E11B5A-521B-2717-8A3B-B0B0195C6F35}"/>
              </a:ext>
            </a:extLst>
          </p:cNvPr>
          <p:cNvSpPr txBox="1"/>
          <p:nvPr/>
        </p:nvSpPr>
        <p:spPr>
          <a:xfrm>
            <a:off x="628650" y="1014444"/>
            <a:ext cx="8231492" cy="5442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</p:spTree>
    <p:extLst>
      <p:ext uri="{BB962C8B-B14F-4D97-AF65-F5344CB8AC3E}">
        <p14:creationId xmlns:p14="http://schemas.microsoft.com/office/powerpoint/2010/main" val="389997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6DF6F-B631-79E4-C52D-A3935651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C3E34-3BC9-6A3D-A339-F802BA42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6C55959-2F9F-ECAF-3EAF-4B0F546D4440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32C0E4-1682-E20F-C07E-5B5D325DD4B1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711614-590E-B619-951F-FA68CA0C559C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AE9FCB-ACCB-83B4-2825-9BDF7D2D2E40}"/>
              </a:ext>
            </a:extLst>
          </p:cNvPr>
          <p:cNvSpPr txBox="1"/>
          <p:nvPr/>
        </p:nvSpPr>
        <p:spPr>
          <a:xfrm>
            <a:off x="628650" y="1014444"/>
            <a:ext cx="8231492" cy="5442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6275A89E-5F05-06F6-B3BA-B6FC3D98C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93617"/>
            <a:ext cx="9144001" cy="5173053"/>
          </a:xfrm>
        </p:spPr>
      </p:pic>
    </p:spTree>
    <p:extLst>
      <p:ext uri="{BB962C8B-B14F-4D97-AF65-F5344CB8AC3E}">
        <p14:creationId xmlns:p14="http://schemas.microsoft.com/office/powerpoint/2010/main" val="3994257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3696-85D5-95B5-6ADA-6F37F656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482A0-BE3B-F7D4-8151-E00D8031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lt"/>
                <a:ea typeface="+mj-ea"/>
              </a:rPr>
              <a:t>不可视境界线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605842E-14C2-2A15-F7D8-E43B21C41C13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E194F0-0ACA-B735-38ED-9E2349DB3B6C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ED726A-3CD2-BBD1-8DFE-6213436639F4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99D87D-44A0-3CEC-0137-8E65955A9AC3}"/>
              </a:ext>
            </a:extLst>
          </p:cNvPr>
          <p:cNvSpPr txBox="1"/>
          <p:nvPr/>
        </p:nvSpPr>
        <p:spPr>
          <a:xfrm>
            <a:off x="628650" y="1014444"/>
            <a:ext cx="8231492" cy="544215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endParaRPr kumimoji="1" lang="en-US" altLang="zh-CN" sz="2100" b="1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A492790F-A991-7888-9B58-71A26DFBD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6390"/>
            <a:ext cx="6839843" cy="5558261"/>
          </a:xfrm>
        </p:spPr>
      </p:pic>
    </p:spTree>
    <p:extLst>
      <p:ext uri="{BB962C8B-B14F-4D97-AF65-F5344CB8AC3E}">
        <p14:creationId xmlns:p14="http://schemas.microsoft.com/office/powerpoint/2010/main" val="3348698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F1C2-7DAE-0A1B-92F5-51338342D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C0478-A9FC-BF17-61C2-542AB842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盗书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778C24F9-698F-3942-32EE-DC6DE5116FE4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AA657F-5C10-0592-1EEE-7BD2C46D82A3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2DF71C-3B76-0F0E-1D28-7AF1B8BB32CB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AF2684-1B69-08B3-2CBD-ADD3994C3A57}"/>
              </a:ext>
            </a:extLst>
          </p:cNvPr>
          <p:cNvSpPr txBox="1"/>
          <p:nvPr/>
        </p:nvSpPr>
        <p:spPr>
          <a:xfrm>
            <a:off x="283594" y="3175690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A49231-C478-5E99-9E99-4AEF25B4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958"/>
            <a:ext cx="9144000" cy="47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4408-0CFC-ED63-94D7-ECA2015F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21A4D-8E97-F283-82BB-DE99647A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盗书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8AC4B027-D186-894D-17FE-4E76892CF33C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193E6E-B5A4-7CE3-3749-98E60AAEE05E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AD8F91-D28F-9154-BA0C-64577A363B5C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D529A8-1833-3CEC-3CDA-23F3B0B7EE3F}"/>
              </a:ext>
            </a:extLst>
          </p:cNvPr>
          <p:cNvSpPr txBox="1"/>
          <p:nvPr/>
        </p:nvSpPr>
        <p:spPr>
          <a:xfrm>
            <a:off x="283594" y="3175690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38A816-E93E-4E31-E100-6C1770E6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6" y="1117896"/>
            <a:ext cx="6455397" cy="48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9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237F-E98F-6381-EE7B-04225871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807A7-FC04-0E7B-F775-F38F0351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盗书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1ED69B08-AC31-990F-53BD-BBB0F7850601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DDF4E2-4A9B-2A1F-78D5-0A64FC3BD822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249051-8DBD-6B80-7286-5AF72F7B92AD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7D7492-193E-D6B8-3F1C-A2FFF433F619}"/>
              </a:ext>
            </a:extLst>
          </p:cNvPr>
          <p:cNvSpPr txBox="1"/>
          <p:nvPr/>
        </p:nvSpPr>
        <p:spPr>
          <a:xfrm>
            <a:off x="283594" y="3175690"/>
            <a:ext cx="8231492" cy="2310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>
              <a:lnSpc>
                <a:spcPct val="200000"/>
              </a:lnSpc>
              <a:buClr>
                <a:srgbClr val="3138AC"/>
              </a:buClr>
            </a:pPr>
            <a:endParaRPr kumimoji="1" lang="en-US" altLang="zh-CN" sz="21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C40088E-FB82-8336-248F-7964C8F7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544"/>
            <a:ext cx="9144000" cy="50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B8B07-8AC8-D642-AA1B-FCCF8E29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/>
              <a:t>难度预测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A9DFB0-3A6E-5747-B1E1-BBCD41B5A9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48221"/>
            <a:ext cx="7886700" cy="3828741"/>
          </a:xfrm>
        </p:spPr>
        <p:txBody>
          <a:bodyPr>
            <a:normAutofit/>
          </a:bodyPr>
          <a:lstStyle/>
          <a:p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Easy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：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E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I</a:t>
            </a:r>
          </a:p>
          <a:p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Mid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：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G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B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K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J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D</a:t>
            </a:r>
          </a:p>
          <a:p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Hard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：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zh-CN" altLang="en-US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sz="3600" b="0" i="0" dirty="0">
                <a:solidFill>
                  <a:srgbClr val="3D3D3D"/>
                </a:solidFill>
                <a:effectLst/>
                <a:latin typeface="Verdana" panose="020B0604030504040204" pitchFamily="34" charset="0"/>
              </a:rPr>
              <a:t>F</a:t>
            </a:r>
            <a:endParaRPr kumimoji="1" lang="en-US" altLang="zh-CN" sz="3600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altLang="zh-CN" sz="3600" b="0" i="0" dirty="0">
              <a:solidFill>
                <a:srgbClr val="3D3D3D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01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CD11-E82F-F325-296C-9E61166B5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7FE54-AAB9-7EDA-9A28-1A34D194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end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5F0A2D-EF15-163A-47F6-F74C13D53986}"/>
              </a:ext>
            </a:extLst>
          </p:cNvPr>
          <p:cNvGrpSpPr/>
          <p:nvPr/>
        </p:nvGrpSpPr>
        <p:grpSpPr>
          <a:xfrm>
            <a:off x="628650" y="3408685"/>
            <a:ext cx="7890933" cy="564938"/>
            <a:chOff x="567099" y="5465024"/>
            <a:chExt cx="7890933" cy="5649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圆角矩形 6">
              <a:extLst>
                <a:ext uri="{FF2B5EF4-FFF2-40B4-BE49-F238E27FC236}">
                  <a16:creationId xmlns:a16="http://schemas.microsoft.com/office/drawing/2014/main" id="{C7B3C827-0A29-B6E3-8698-F00980C1FB21}"/>
                </a:ext>
              </a:extLst>
            </p:cNvPr>
            <p:cNvSpPr/>
            <p:nvPr/>
          </p:nvSpPr>
          <p:spPr>
            <a:xfrm>
              <a:off x="567099" y="5465024"/>
              <a:ext cx="7890933" cy="56493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366496-59D8-8782-BE7F-424FFA45D89D}"/>
                </a:ext>
              </a:extLst>
            </p:cNvPr>
            <p:cNvSpPr txBox="1"/>
            <p:nvPr/>
          </p:nvSpPr>
          <p:spPr>
            <a:xfrm>
              <a:off x="3381486" y="5562827"/>
              <a:ext cx="180049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感谢观看！！！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1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01F62-56DC-D34F-81B4-CFA5EFA0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还有机会吗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812131DF-A77E-5F42-995D-35B82E3BACFC}"/>
              </a:ext>
            </a:extLst>
          </p:cNvPr>
          <p:cNvSpPr/>
          <p:nvPr/>
        </p:nvSpPr>
        <p:spPr>
          <a:xfrm>
            <a:off x="581453" y="1594782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4C2B7D5C-2447-704F-A3A0-7257A546A64D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54452CB9-B144-664C-B7ED-8098CABD3C75}"/>
              </a:ext>
            </a:extLst>
          </p:cNvPr>
          <p:cNvSpPr txBox="1">
            <a:spLocks/>
          </p:cNvSpPr>
          <p:nvPr/>
        </p:nvSpPr>
        <p:spPr>
          <a:xfrm>
            <a:off x="581453" y="2104658"/>
            <a:ext cx="7981094" cy="611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90000">
            <a:noAutofit/>
          </a:bodyPr>
          <a:lstStyle>
            <a:lvl1pPr marL="273050" indent="-273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直接输出</a:t>
            </a:r>
            <a:r>
              <a:rPr lang="zh-CN" altLang="en-US" sz="2400" b="1" i="0" dirty="0">
                <a:solidFill>
                  <a:srgbClr val="1C2127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黄冈师范学院</a:t>
            </a:r>
            <a:r>
              <a:rPr lang="en-US" altLang="zh-CN" sz="2400" b="1" i="0" dirty="0">
                <a:solidFill>
                  <a:srgbClr val="1C2127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ACM</a:t>
            </a:r>
            <a:r>
              <a:rPr lang="zh-CN" altLang="en-US" sz="2400" b="1" i="0" dirty="0">
                <a:solidFill>
                  <a:srgbClr val="1C2127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实验室的简称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67910B-D5E1-8874-8AB6-42EAB43D6B79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CF06CD-D953-272E-7C15-F680804C69D7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ED4930-5785-6EFE-54A5-F993F4CB4E12}"/>
              </a:ext>
            </a:extLst>
          </p:cNvPr>
          <p:cNvSpPr txBox="1"/>
          <p:nvPr/>
        </p:nvSpPr>
        <p:spPr>
          <a:xfrm>
            <a:off x="581453" y="2803148"/>
            <a:ext cx="6228494" cy="23050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285750" indent="-285750" algn="l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b="1" dirty="0"/>
              <a:t>直接按样例复制粘贴输出即可</a:t>
            </a:r>
            <a:endParaRPr kumimoji="1" lang="en-US" altLang="zh-CN" sz="2400" b="1" dirty="0"/>
          </a:p>
          <a:p>
            <a:pPr marL="285750" indent="-285750" algn="l">
              <a:lnSpc>
                <a:spcPct val="200000"/>
              </a:lnSpc>
              <a:buClr>
                <a:srgbClr val="3138AC"/>
              </a:buClr>
              <a:buFont typeface="Wingdings" panose="05000000000000000000" pitchFamily="2" charset="2"/>
              <a:buChar char="l"/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注意最后的感叹号是中文字符的感叹号</a:t>
            </a:r>
            <a:endParaRPr kumimoji="1"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20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8DE04-4201-C0C4-1C6A-FC19D486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0E0EFD-23AC-291A-94AD-18A359E8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还有机会吗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6A0F88F0-7557-01C8-1435-684DFA58C883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57A8F2-599F-7B2F-66C9-B8F49B4D490E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AF190D-6DCC-F8B0-1AEF-5968EA31F96E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13FDA4-5F8B-5BC0-BAA0-D071A653EE59}"/>
              </a:ext>
            </a:extLst>
          </p:cNvPr>
          <p:cNvSpPr txBox="1"/>
          <p:nvPr/>
        </p:nvSpPr>
        <p:spPr>
          <a:xfrm>
            <a:off x="581453" y="2803148"/>
            <a:ext cx="6228494" cy="23050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>
              <a:lnSpc>
                <a:spcPct val="200000"/>
              </a:lnSpc>
              <a:buClr>
                <a:srgbClr val="3138AC"/>
              </a:buClr>
            </a:pPr>
            <a:endParaRPr kumimoji="1" lang="en-US" altLang="zh-CN" sz="2400" dirty="0"/>
          </a:p>
        </p:txBody>
      </p:sp>
      <p:pic>
        <p:nvPicPr>
          <p:cNvPr id="29" name="内容占位符 28">
            <a:extLst>
              <a:ext uri="{FF2B5EF4-FFF2-40B4-BE49-F238E27FC236}">
                <a16:creationId xmlns:a16="http://schemas.microsoft.com/office/drawing/2014/main" id="{9030A6C0-DBB9-6F26-CF16-0F7DCF4CA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04738"/>
            <a:ext cx="5712327" cy="2952749"/>
          </a:xfrm>
        </p:spPr>
      </p:pic>
    </p:spTree>
    <p:extLst>
      <p:ext uri="{BB962C8B-B14F-4D97-AF65-F5344CB8AC3E}">
        <p14:creationId xmlns:p14="http://schemas.microsoft.com/office/powerpoint/2010/main" val="81063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775FA-DD00-C5BF-748F-A4A2C8E8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B13E9-D4C8-CD81-ECC8-51AF1265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防</a:t>
            </a:r>
            <a:r>
              <a:rPr kumimoji="1" lang="en-US" altLang="zh-CN" sz="3600" b="1" dirty="0">
                <a:latin typeface="+mj-ea"/>
                <a:ea typeface="+mj-ea"/>
              </a:rPr>
              <a:t>AK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B07A50C8-3E93-D43B-706F-33161292BF5C}"/>
              </a:ext>
            </a:extLst>
          </p:cNvPr>
          <p:cNvSpPr/>
          <p:nvPr/>
        </p:nvSpPr>
        <p:spPr>
          <a:xfrm>
            <a:off x="581453" y="1594782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b="1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96F7CC0E-D369-B4B5-18A8-C469FA402C3D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B85C7F59-A2A1-015A-E550-E4A90B013909}"/>
              </a:ext>
            </a:extLst>
          </p:cNvPr>
          <p:cNvSpPr txBox="1">
            <a:spLocks/>
          </p:cNvSpPr>
          <p:nvPr/>
        </p:nvSpPr>
        <p:spPr>
          <a:xfrm>
            <a:off x="581453" y="2127385"/>
            <a:ext cx="7981094" cy="611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tIns="90000">
            <a:noAutofit/>
          </a:bodyPr>
          <a:lstStyle>
            <a:lvl1pPr marL="273050" indent="-2730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b="1" dirty="0"/>
              <a:t>将序列倒序输出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002AD3-8DE7-C6B0-6E3D-ED6A67BE940B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14CFCF-9EA4-1BE8-5B4A-CA9FDF28156A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DABDFF-C8A9-F7FC-3D67-B264B0EA2DBD}"/>
                  </a:ext>
                </a:extLst>
              </p:cNvPr>
              <p:cNvSpPr txBox="1"/>
              <p:nvPr/>
            </p:nvSpPr>
            <p:spPr>
              <a:xfrm>
                <a:off x="581453" y="2768600"/>
                <a:ext cx="6228494" cy="230505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 algn="l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zh-CN" altLang="en-US" sz="2400" b="1" i="1" dirty="0">
                        <a:latin typeface="Cambria Math" panose="02040503050406030204" pitchFamily="18" charset="0"/>
                      </a:rPr>
                      <m:t>循环</m:t>
                    </m:r>
                  </m:oMath>
                </a14:m>
                <a:r>
                  <a:rPr kumimoji="1" lang="zh-CN" altLang="en-US" sz="2400" b="1" dirty="0"/>
                  <a:t>正序读入到数组中，倒序输出</a:t>
                </a:r>
                <a:endParaRPr kumimoji="1" lang="en-US" altLang="zh-CN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DABDFF-C8A9-F7FC-3D67-B264B0EA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3" y="2768600"/>
                <a:ext cx="6228494" cy="2305050"/>
              </a:xfrm>
              <a:prstGeom prst="rect">
                <a:avLst/>
              </a:prstGeom>
              <a:blipFill>
                <a:blip r:embed="rId2"/>
                <a:stretch>
                  <a:fillRect l="-1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7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22CD-5624-6D67-A64E-D20825E1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C7401-C0E3-337F-03EE-AE374D4A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防</a:t>
            </a:r>
            <a:r>
              <a:rPr kumimoji="1" lang="en-US" altLang="zh-CN" sz="3600" b="1" dirty="0">
                <a:latin typeface="+mj-ea"/>
                <a:ea typeface="+mj-ea"/>
              </a:rPr>
              <a:t>AK</a:t>
            </a:r>
            <a:endParaRPr kumimoji="1" lang="zh-CN" altLang="en-US" sz="3600" b="1" dirty="0">
              <a:latin typeface="+mj-ea"/>
              <a:ea typeface="+mj-ea"/>
            </a:endParaRPr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5E7386B0-89B4-D630-024B-FA5ED923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453" y="1057380"/>
            <a:ext cx="4201996" cy="5051319"/>
          </a:xfrm>
        </p:spPr>
      </p:pic>
      <p:sp>
        <p:nvSpPr>
          <p:cNvPr id="5" name="文本占位符 8">
            <a:extLst>
              <a:ext uri="{FF2B5EF4-FFF2-40B4-BE49-F238E27FC236}">
                <a16:creationId xmlns:a16="http://schemas.microsoft.com/office/drawing/2014/main" id="{8EDBF3A1-1688-50AA-6021-61D9BCCCB067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0503D1-0E58-78EA-C53F-590DBE369265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645CF2-7C99-E49D-96FA-C3926A686A02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CB65EF-3CDC-318C-BA43-F265F504907C}"/>
              </a:ext>
            </a:extLst>
          </p:cNvPr>
          <p:cNvSpPr txBox="1"/>
          <p:nvPr/>
        </p:nvSpPr>
        <p:spPr>
          <a:xfrm>
            <a:off x="581453" y="2768600"/>
            <a:ext cx="6228494" cy="23050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>
              <a:lnSpc>
                <a:spcPct val="200000"/>
              </a:lnSpc>
              <a:buClr>
                <a:srgbClr val="3138AC"/>
              </a:buClr>
            </a:pP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44482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B822B-4144-C5CB-3714-FA9DA977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9FF19-5603-319D-043A-15DE9589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+mj-ea"/>
                <a:ea typeface="+mj-ea"/>
              </a:rPr>
              <a:t>谁出的这题，出题人给我过来</a:t>
            </a:r>
          </a:p>
        </p:txBody>
      </p:sp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807D96E7-9D0E-EF49-FC6C-B2CE9C971BD6}"/>
              </a:ext>
            </a:extLst>
          </p:cNvPr>
          <p:cNvSpPr/>
          <p:nvPr/>
        </p:nvSpPr>
        <p:spPr>
          <a:xfrm>
            <a:off x="581453" y="1594782"/>
            <a:ext cx="7981094" cy="493954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800" dirty="0"/>
              <a:t>题意</a:t>
            </a:r>
          </a:p>
        </p:txBody>
      </p:sp>
      <p:sp>
        <p:nvSpPr>
          <p:cNvPr id="5" name="文本占位符 8">
            <a:extLst>
              <a:ext uri="{FF2B5EF4-FFF2-40B4-BE49-F238E27FC236}">
                <a16:creationId xmlns:a16="http://schemas.microsoft.com/office/drawing/2014/main" id="{5A510B49-79A1-F667-3A3F-3FE72E3B3E22}"/>
              </a:ext>
            </a:extLst>
          </p:cNvPr>
          <p:cNvSpPr txBox="1">
            <a:spLocks/>
          </p:cNvSpPr>
          <p:nvPr/>
        </p:nvSpPr>
        <p:spPr>
          <a:xfrm>
            <a:off x="2250546" y="1216707"/>
            <a:ext cx="4071937" cy="295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4EBD6326-50B7-02D8-CA46-CF3FEF0C7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453" y="2127385"/>
                <a:ext cx="7981094" cy="14032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tIns="90000">
                <a:noAutofit/>
              </a:bodyPr>
              <a:lstStyle>
                <a:lvl1pPr marL="273050" indent="-2730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sz="2400" b="1" dirty="0"/>
                  <a:t>输出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zh-CN" altLang="en-US" sz="2400" b="1" dirty="0"/>
                  <a:t>中个位是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kumimoji="1" lang="zh-CN" altLang="en-US" sz="2400" b="1" dirty="0"/>
                  <a:t>的数字个数</a:t>
                </a:r>
                <a:endParaRPr kumimoji="1" lang="en-US" altLang="zh-CN" sz="2400" b="1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solidFill>
                                  <a:srgbClr val="1C2127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solidFill>
                                  <a:srgbClr val="1C2127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solidFill>
                                  <a:srgbClr val="1C2127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0" i="1" dirty="0">
                  <a:solidFill>
                    <a:srgbClr val="1C2127"/>
                  </a:solidFill>
                  <a:effectLst/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(1≤</m:t>
                    </m:r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1C2127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1C2127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占位符 10">
                <a:extLst>
                  <a:ext uri="{FF2B5EF4-FFF2-40B4-BE49-F238E27FC236}">
                    <a16:creationId xmlns:a16="http://schemas.microsoft.com/office/drawing/2014/main" id="{4EBD6326-50B7-02D8-CA46-CF3FEF0C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3" y="2127385"/>
                <a:ext cx="7981094" cy="1403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280F552-2C94-168A-6EAE-923F59E24C5B}"/>
              </a:ext>
            </a:extLst>
          </p:cNvPr>
          <p:cNvSpPr txBox="1"/>
          <p:nvPr/>
        </p:nvSpPr>
        <p:spPr>
          <a:xfrm>
            <a:off x="4114800" y="300672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44B992-DB23-2BB2-44D1-0865286F86CF}"/>
              </a:ext>
            </a:extLst>
          </p:cNvPr>
          <p:cNvSpPr txBox="1"/>
          <p:nvPr/>
        </p:nvSpPr>
        <p:spPr>
          <a:xfrm>
            <a:off x="534256" y="2104738"/>
            <a:ext cx="7981094" cy="43518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EB8EE5-2BF1-B439-2BDD-88B8D904C8CC}"/>
                  </a:ext>
                </a:extLst>
              </p:cNvPr>
              <p:cNvSpPr txBox="1"/>
              <p:nvPr/>
            </p:nvSpPr>
            <p:spPr>
              <a:xfrm>
                <a:off x="510657" y="3463925"/>
                <a:ext cx="8028292" cy="230505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r>
                  <a:rPr kumimoji="1" lang="zh-CN" altLang="en-US" sz="2400" b="1" dirty="0"/>
                  <a:t>先让个位为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kumimoji="1" lang="zh-CN" altLang="en-US" sz="2400" b="1" dirty="0"/>
                  <a:t>，然后再考虑</a:t>
                </a:r>
                <a14:m>
                  <m:oMath xmlns:m="http://schemas.openxmlformats.org/officeDocument/2006/math"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1~</m:t>
                    </m:r>
                    <m:r>
                      <m:rPr>
                        <m:sty m:val="p"/>
                      </m:rP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kumimoji="1" lang="zh-CN" altLang="en-US" sz="2400" b="1" dirty="0"/>
                  <a:t>的所有数字除去个位之后</a:t>
                </a:r>
                <a:br>
                  <a:rPr kumimoji="1" lang="en-US" altLang="zh-CN" sz="2400" b="1" dirty="0"/>
                </a:br>
                <a:r>
                  <a:rPr kumimoji="1" lang="zh-CN" altLang="en-US" sz="2400" b="1" dirty="0"/>
                  <a:t>有多少个不同的数字</a:t>
                </a:r>
                <a:endParaRPr kumimoji="1" lang="en-US" altLang="zh-CN" sz="2400" b="1" dirty="0"/>
              </a:p>
              <a:p>
                <a:pPr marL="285750" indent="-285750">
                  <a:lnSpc>
                    <a:spcPct val="200000"/>
                  </a:lnSpc>
                  <a:buClr>
                    <a:srgbClr val="3138AC"/>
                  </a:buClr>
                  <a:buFont typeface="Wingdings" panose="05000000000000000000" pitchFamily="2" charset="2"/>
                  <a:buChar char="l"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EB8EE5-2BF1-B439-2BDD-88B8D904C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57" y="3463925"/>
                <a:ext cx="8028292" cy="2305050"/>
              </a:xfrm>
              <a:prstGeom prst="rect">
                <a:avLst/>
              </a:prstGeom>
              <a:blipFill>
                <a:blip r:embed="rId3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8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CAA"/>
      </a:accent1>
      <a:accent2>
        <a:srgbClr val="A94F0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1232</Words>
  <Application>Microsoft Office PowerPoint</Application>
  <PresentationFormat>全屏显示(4:3)</PresentationFormat>
  <Paragraphs>152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Adobe Heiti Std R</vt:lpstr>
      <vt:lpstr>Hiragino Sans GB W3</vt:lpstr>
      <vt:lpstr>等线</vt:lpstr>
      <vt:lpstr>黑体</vt:lpstr>
      <vt:lpstr>Microsoft YaHei</vt:lpstr>
      <vt:lpstr>Arial</vt:lpstr>
      <vt:lpstr>Cambria Math</vt:lpstr>
      <vt:lpstr>Verdana</vt:lpstr>
      <vt:lpstr>Wingdings</vt:lpstr>
      <vt:lpstr>Office 主题​​</vt:lpstr>
      <vt:lpstr>第四届『小白杯』ACM程序设计竞赛新生赛题解</vt:lpstr>
      <vt:lpstr>过题统计</vt:lpstr>
      <vt:lpstr>过题统计</vt:lpstr>
      <vt:lpstr>难度预测</vt:lpstr>
      <vt:lpstr>还有机会吗</vt:lpstr>
      <vt:lpstr>还有机会吗</vt:lpstr>
      <vt:lpstr>防AK</vt:lpstr>
      <vt:lpstr>防AK</vt:lpstr>
      <vt:lpstr>谁出的这题，出题人给我过来</vt:lpstr>
      <vt:lpstr>谁出的这题，出题人给我过来</vt:lpstr>
      <vt:lpstr>谁出的这题，出题人给我过来</vt:lpstr>
      <vt:lpstr>谁出的这题，出题人给我过来</vt:lpstr>
      <vt:lpstr>谁出的这题，出题人给我过来</vt:lpstr>
      <vt:lpstr>我才不是签到题</vt:lpstr>
      <vt:lpstr>我才不是签到题</vt:lpstr>
      <vt:lpstr>再来一发就AC</vt:lpstr>
      <vt:lpstr>再来一发就AC</vt:lpstr>
      <vt:lpstr>再来一发就AC</vt:lpstr>
      <vt:lpstr>学姐给你们出的签到题</vt:lpstr>
      <vt:lpstr>三国杀？启动！</vt:lpstr>
      <vt:lpstr>三国杀？启动！</vt:lpstr>
      <vt:lpstr>三国杀？启动！</vt:lpstr>
      <vt:lpstr>三国杀？启动！</vt:lpstr>
      <vt:lpstr>我们终于见面了</vt:lpstr>
      <vt:lpstr>我们终于见面了</vt:lpstr>
      <vt:lpstr>我们是好朋友</vt:lpstr>
      <vt:lpstr>我们是好朋友</vt:lpstr>
      <vt:lpstr>我们是好朋友</vt:lpstr>
      <vt:lpstr>我是奶龙，我才是奶龙</vt:lpstr>
      <vt:lpstr>我是奶龙，我才是奶龙</vt:lpstr>
      <vt:lpstr>不可视境界线</vt:lpstr>
      <vt:lpstr>不可视境界线</vt:lpstr>
      <vt:lpstr>不可视境界线</vt:lpstr>
      <vt:lpstr>不可视境界线</vt:lpstr>
      <vt:lpstr>不可视境界线</vt:lpstr>
      <vt:lpstr>不可视境界线</vt:lpstr>
      <vt:lpstr>盗书</vt:lpstr>
      <vt:lpstr>盗书</vt:lpstr>
      <vt:lpstr>盗书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康禧 周</cp:lastModifiedBy>
  <cp:revision>850</cp:revision>
  <cp:lastPrinted>2018-09-14T15:34:13Z</cp:lastPrinted>
  <dcterms:created xsi:type="dcterms:W3CDTF">2018-08-22T08:31:05Z</dcterms:created>
  <dcterms:modified xsi:type="dcterms:W3CDTF">2024-12-01T11:22:18Z</dcterms:modified>
</cp:coreProperties>
</file>